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64" r:id="rId3"/>
    <p:sldId id="258" r:id="rId4"/>
    <p:sldId id="265" r:id="rId5"/>
    <p:sldId id="266" r:id="rId6"/>
    <p:sldId id="267" r:id="rId7"/>
    <p:sldId id="268" r:id="rId8"/>
    <p:sldId id="269" r:id="rId9"/>
    <p:sldId id="270" r:id="rId10"/>
    <p:sldId id="271" r:id="rId11"/>
    <p:sldId id="272" r:id="rId12"/>
    <p:sldId id="273" r:id="rId13"/>
    <p:sldId id="274" r:id="rId14"/>
    <p:sldId id="275" r:id="rId15"/>
    <p:sldId id="276" r:id="rId16"/>
    <p:sldId id="277" r:id="rId17"/>
    <p:sldId id="278" r:id="rId18"/>
    <p:sldId id="279"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292" r:id="rId32"/>
    <p:sldId id="293" r:id="rId33"/>
    <p:sldId id="294" r:id="rId34"/>
    <p:sldId id="295" r:id="rId35"/>
    <p:sldId id="296" r:id="rId36"/>
    <p:sldId id="261" r:id="rId37"/>
    <p:sldId id="297" r:id="rId38"/>
    <p:sldId id="259"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458514C2-68B1-4A5D-B8F5-0778FC8384B9}"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14136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3005246E-0B20-48C9-9E6A-9BEA4D5E70FF}" type="datetimeFigureOut">
              <a:rPr lang="en-IN" smtClean="0"/>
              <a:t>20-08-2022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8514C2-68B1-4A5D-B8F5-0778FC8384B9}" type="slidenum">
              <a:rPr lang="en-IN" smtClean="0"/>
              <a:t>‹#›</a:t>
            </a:fld>
            <a:endParaRPr lang="en-IN"/>
          </a:p>
        </p:txBody>
      </p:sp>
    </p:spTree>
    <p:extLst>
      <p:ext uri="{BB962C8B-B14F-4D97-AF65-F5344CB8AC3E}">
        <p14:creationId xmlns:p14="http://schemas.microsoft.com/office/powerpoint/2010/main" val="22222963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514C2-68B1-4A5D-B8F5-0778FC8384B9}"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674500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514C2-68B1-4A5D-B8F5-0778FC8384B9}"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861563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514C2-68B1-4A5D-B8F5-0778FC8384B9}" type="slidenum">
              <a:rPr lang="en-IN" smtClean="0"/>
              <a:t>‹#›</a:t>
            </a:fld>
            <a:endParaRPr lang="en-IN"/>
          </a:p>
        </p:txBody>
      </p:sp>
    </p:spTree>
    <p:extLst>
      <p:ext uri="{BB962C8B-B14F-4D97-AF65-F5344CB8AC3E}">
        <p14:creationId xmlns:p14="http://schemas.microsoft.com/office/powerpoint/2010/main" val="8333720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514C2-68B1-4A5D-B8F5-0778FC8384B9}"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22664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514C2-68B1-4A5D-B8F5-0778FC8384B9}"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908836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514C2-68B1-4A5D-B8F5-0778FC8384B9}"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042881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514C2-68B1-4A5D-B8F5-0778FC8384B9}"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8039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514C2-68B1-4A5D-B8F5-0778FC8384B9}" type="slidenum">
              <a:rPr lang="en-IN" smtClean="0"/>
              <a:t>‹#›</a:t>
            </a:fld>
            <a:endParaRPr lang="en-IN"/>
          </a:p>
        </p:txBody>
      </p:sp>
    </p:spTree>
    <p:extLst>
      <p:ext uri="{BB962C8B-B14F-4D97-AF65-F5344CB8AC3E}">
        <p14:creationId xmlns:p14="http://schemas.microsoft.com/office/powerpoint/2010/main" val="1211212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05246E-0B20-48C9-9E6A-9BEA4D5E70FF}" type="datetimeFigureOut">
              <a:rPr lang="en-IN" smtClean="0"/>
              <a:t>20-08-2022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514C2-68B1-4A5D-B8F5-0778FC8384B9}"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8500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005246E-0B20-48C9-9E6A-9BEA4D5E70FF}" type="datetimeFigureOut">
              <a:rPr lang="en-IN" smtClean="0"/>
              <a:t>20-08-2022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8514C2-68B1-4A5D-B8F5-0778FC8384B9}" type="slidenum">
              <a:rPr lang="en-IN" smtClean="0"/>
              <a:t>‹#›</a:t>
            </a:fld>
            <a:endParaRPr lang="en-IN"/>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34796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005246E-0B20-48C9-9E6A-9BEA4D5E70FF}" type="datetimeFigureOut">
              <a:rPr lang="en-IN" smtClean="0"/>
              <a:t>20-08-2022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58514C2-68B1-4A5D-B8F5-0778FC8384B9}"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54791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005246E-0B20-48C9-9E6A-9BEA4D5E70FF}" type="datetimeFigureOut">
              <a:rPr lang="en-IN" smtClean="0"/>
              <a:t>20-08-2022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58514C2-68B1-4A5D-B8F5-0778FC8384B9}"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9843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05246E-0B20-48C9-9E6A-9BEA4D5E70FF}" type="datetimeFigureOut">
              <a:rPr lang="en-IN" smtClean="0"/>
              <a:t>20-08-2022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58514C2-68B1-4A5D-B8F5-0778FC8384B9}" type="slidenum">
              <a:rPr lang="en-IN" smtClean="0"/>
              <a:t>‹#›</a:t>
            </a:fld>
            <a:endParaRPr lang="en-IN"/>
          </a:p>
        </p:txBody>
      </p:sp>
    </p:spTree>
    <p:extLst>
      <p:ext uri="{BB962C8B-B14F-4D97-AF65-F5344CB8AC3E}">
        <p14:creationId xmlns:p14="http://schemas.microsoft.com/office/powerpoint/2010/main" val="2610421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3005246E-0B20-48C9-9E6A-9BEA4D5E70FF}" type="datetimeFigureOut">
              <a:rPr lang="en-IN" smtClean="0"/>
              <a:t>20-08-2022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8514C2-68B1-4A5D-B8F5-0778FC8384B9}"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89202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3005246E-0B20-48C9-9E6A-9BEA4D5E70FF}" type="datetimeFigureOut">
              <a:rPr lang="en-IN" smtClean="0"/>
              <a:t>20-08-2022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8514C2-68B1-4A5D-B8F5-0778FC8384B9}" type="slidenum">
              <a:rPr lang="en-IN" smtClean="0"/>
              <a:t>‹#›</a:t>
            </a:fld>
            <a:endParaRPr lang="en-IN"/>
          </a:p>
        </p:txBody>
      </p:sp>
    </p:spTree>
    <p:extLst>
      <p:ext uri="{BB962C8B-B14F-4D97-AF65-F5344CB8AC3E}">
        <p14:creationId xmlns:p14="http://schemas.microsoft.com/office/powerpoint/2010/main" val="1246801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005246E-0B20-48C9-9E6A-9BEA4D5E70FF}" type="datetimeFigureOut">
              <a:rPr lang="en-IN" smtClean="0"/>
              <a:t>20-08-2022</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58514C2-68B1-4A5D-B8F5-0778FC8384B9}" type="slidenum">
              <a:rPr lang="en-IN" smtClean="0"/>
              <a:t>‹#›</a:t>
            </a:fld>
            <a:endParaRPr lang="en-IN"/>
          </a:p>
        </p:txBody>
      </p:sp>
    </p:spTree>
    <p:extLst>
      <p:ext uri="{BB962C8B-B14F-4D97-AF65-F5344CB8AC3E}">
        <p14:creationId xmlns:p14="http://schemas.microsoft.com/office/powerpoint/2010/main" val="162499791"/>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Customer Retention Data</a:t>
            </a:r>
            <a:endParaRPr lang="en-IN" dirty="0"/>
          </a:p>
        </p:txBody>
      </p:sp>
      <p:sp>
        <p:nvSpPr>
          <p:cNvPr id="3" name="Subtitle 2"/>
          <p:cNvSpPr>
            <a:spLocks noGrp="1"/>
          </p:cNvSpPr>
          <p:nvPr>
            <p:ph type="subTitle" idx="1"/>
          </p:nvPr>
        </p:nvSpPr>
        <p:spPr/>
        <p:txBody>
          <a:bodyPr/>
          <a:lstStyle/>
          <a:p>
            <a:r>
              <a:rPr lang="en-IN" dirty="0"/>
              <a:t>A comprehensive review </a:t>
            </a:r>
          </a:p>
        </p:txBody>
      </p:sp>
    </p:spTree>
    <p:extLst>
      <p:ext uri="{BB962C8B-B14F-4D97-AF65-F5344CB8AC3E}">
        <p14:creationId xmlns:p14="http://schemas.microsoft.com/office/powerpoint/2010/main" val="1293922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87897" y="1007166"/>
            <a:ext cx="10614992" cy="4772589"/>
          </a:xfrm>
          <a:prstGeom prst="rect">
            <a:avLst/>
          </a:prstGeom>
        </p:spPr>
        <p:txBody>
          <a:bodyPr wrap="square">
            <a:spAutoFit/>
          </a:bodyPr>
          <a:lstStyle/>
          <a:p>
            <a:pPr algn="just">
              <a:lnSpc>
                <a:spcPct val="115000"/>
              </a:lnSpc>
              <a:spcAft>
                <a:spcPts val="800"/>
              </a:spcAft>
            </a:pPr>
            <a:r>
              <a:rPr lang="en-IN" b="1" dirty="0">
                <a:solidFill>
                  <a:schemeClr val="accent4">
                    <a:lumMod val="50000"/>
                  </a:schemeClr>
                </a:solidFill>
                <a:latin typeface="Bahnschrift SemiBold" panose="020B0502040204020203" pitchFamily="34" charset="0"/>
                <a:ea typeface="Calibri" panose="020F0502020204030204" pitchFamily="34" charset="0"/>
                <a:cs typeface="Times New Roman" panose="02020603050405020304" pitchFamily="18" charset="0"/>
              </a:rPr>
              <a:t>Why is customer retention important for businesses?</a:t>
            </a:r>
            <a:endParaRPr lang="en-IN" sz="1400" dirty="0">
              <a:solidFill>
                <a:schemeClr val="accent4">
                  <a:lumMod val="50000"/>
                </a:schemeClr>
              </a:solidFill>
              <a:latin typeface="Bahnschrift SemiBold" panose="020B0502040204020203" pitchFamily="34" charset="0"/>
              <a:ea typeface="Calibri" panose="020F0502020204030204" pitchFamily="34" charset="0"/>
              <a:cs typeface="Times New Roman" panose="02020603050405020304" pitchFamily="18" charset="0"/>
            </a:endParaRPr>
          </a:p>
          <a:p>
            <a:pPr algn="just">
              <a:lnSpc>
                <a:spcPct val="115000"/>
              </a:lnSpc>
              <a:spcAft>
                <a:spcPts val="800"/>
              </a:spcAft>
            </a:pPr>
            <a:r>
              <a:rPr lang="en-IN" dirty="0">
                <a:latin typeface="Calibri" panose="020F0502020204030204" pitchFamily="34" charset="0"/>
                <a:ea typeface="Calibri" panose="020F0502020204030204" pitchFamily="34" charset="0"/>
                <a:cs typeface="Times New Roman" panose="02020603050405020304" pitchFamily="18" charset="0"/>
              </a:rPr>
              <a:t>If an organization does not focus on customer retention but instead focuses solely on expanding its customer base, it is </a:t>
            </a:r>
            <a:r>
              <a:rPr lang="en-IN" dirty="0">
                <a:latin typeface="Calibri" panose="020F0502020204030204" pitchFamily="34" charset="0"/>
                <a:ea typeface="Calibri" panose="020F0502020204030204" pitchFamily="34" charset="0"/>
                <a:cs typeface="Arial" panose="020B0604020202020204" pitchFamily="34" charset="0"/>
              </a:rPr>
              <a:t>potentially losing out on repeat customers</a:t>
            </a:r>
            <a:r>
              <a:rPr lang="en-IN" dirty="0">
                <a:latin typeface="Calibri" panose="020F0502020204030204" pitchFamily="34" charset="0"/>
                <a:ea typeface="Calibri" panose="020F0502020204030204" pitchFamily="34" charset="0"/>
                <a:cs typeface="Times New Roman" panose="02020603050405020304" pitchFamily="18" charset="0"/>
              </a:rPr>
              <a:t>. While the process of gaining new customers, or customer acquisition, is important, it is also much more expensive. Maintaining customers and transitioning them into recurring customers is just as important of a process as gaining new ones</a:t>
            </a:r>
            <a:r>
              <a:rPr lang="en-IN" dirty="0" smtClean="0">
                <a:latin typeface="Calibri" panose="020F0502020204030204" pitchFamily="34" charset="0"/>
                <a:ea typeface="Calibri" panose="020F0502020204030204" pitchFamily="34" charset="0"/>
                <a:cs typeface="Times New Roman" panose="02020603050405020304" pitchFamily="18" charset="0"/>
              </a:rPr>
              <a:t>.</a:t>
            </a:r>
          </a:p>
          <a:p>
            <a:r>
              <a:rPr lang="en-IN" b="1" dirty="0">
                <a:solidFill>
                  <a:schemeClr val="accent4">
                    <a:lumMod val="50000"/>
                  </a:schemeClr>
                </a:solidFill>
                <a:latin typeface="Bahnschrift SemiBold" panose="020B0502040204020203" pitchFamily="34" charset="0"/>
              </a:rPr>
              <a:t>How to measure customer retention and key </a:t>
            </a:r>
            <a:r>
              <a:rPr lang="en-IN" b="1" dirty="0" smtClean="0">
                <a:solidFill>
                  <a:schemeClr val="accent4">
                    <a:lumMod val="50000"/>
                  </a:schemeClr>
                </a:solidFill>
                <a:latin typeface="Bahnschrift SemiBold" panose="020B0502040204020203" pitchFamily="34" charset="0"/>
              </a:rPr>
              <a:t>metrics?</a:t>
            </a:r>
            <a:endParaRPr lang="en-IN" dirty="0">
              <a:solidFill>
                <a:schemeClr val="accent4">
                  <a:lumMod val="50000"/>
                </a:schemeClr>
              </a:solidFill>
              <a:latin typeface="Bahnschrift SemiBold" panose="020B0502040204020203" pitchFamily="34" charset="0"/>
            </a:endParaRPr>
          </a:p>
          <a:p>
            <a:r>
              <a:rPr lang="en-IN" dirty="0"/>
              <a:t>Customer retention is typically measured in terms of retention rate and should be monitored continuously. The first step to determining this rate is to identify the period of time an organization wants to record. This can range from a month to a fiscal year or beyond. Other factors used to determine the retention rate include the following:</a:t>
            </a:r>
          </a:p>
          <a:p>
            <a:pPr lvl="0"/>
            <a:r>
              <a:rPr lang="en-IN" dirty="0"/>
              <a:t>the number of customers in the customer base at the start of the period (S);</a:t>
            </a:r>
          </a:p>
          <a:p>
            <a:pPr lvl="0"/>
            <a:r>
              <a:rPr lang="en-IN" dirty="0"/>
              <a:t>the number of customers at the end (E); and</a:t>
            </a:r>
          </a:p>
          <a:p>
            <a:pPr lvl="0"/>
            <a:r>
              <a:rPr lang="en-IN" dirty="0"/>
              <a:t>the number of new customers acquired over time (N).</a:t>
            </a:r>
          </a:p>
          <a:p>
            <a:r>
              <a:rPr lang="en-IN" dirty="0"/>
              <a:t>These metrics should be recorded. Once retrieved, the formula is applied as follows:</a:t>
            </a:r>
          </a:p>
          <a:p>
            <a:r>
              <a:rPr lang="en-IN" b="1" dirty="0"/>
              <a:t>E-N/S x 100 = retention rate</a:t>
            </a:r>
            <a:endParaRPr lang="en-IN" dirty="0"/>
          </a:p>
          <a:p>
            <a:pPr algn="just">
              <a:lnSpc>
                <a:spcPct val="115000"/>
              </a:lnSpc>
              <a:spcAft>
                <a:spcPts val="800"/>
              </a:spcAft>
            </a:pP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354036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40904" y="946292"/>
            <a:ext cx="10641495" cy="4801314"/>
          </a:xfrm>
          <a:prstGeom prst="rect">
            <a:avLst/>
          </a:prstGeom>
        </p:spPr>
        <p:txBody>
          <a:bodyPr wrap="square">
            <a:spAutoFit/>
          </a:bodyPr>
          <a:lstStyle/>
          <a:p>
            <a:r>
              <a:rPr lang="en-IN" b="1" dirty="0">
                <a:solidFill>
                  <a:schemeClr val="accent4">
                    <a:lumMod val="50000"/>
                  </a:schemeClr>
                </a:solidFill>
                <a:latin typeface="Arial Rounded MT Bold" panose="020F0704030504030204" pitchFamily="34" charset="0"/>
              </a:rPr>
              <a:t>Importance of Customer Retention</a:t>
            </a:r>
            <a:endParaRPr lang="en-IN" dirty="0">
              <a:solidFill>
                <a:schemeClr val="accent4">
                  <a:lumMod val="50000"/>
                </a:schemeClr>
              </a:solidFill>
              <a:latin typeface="Arial Rounded MT Bold" panose="020F0704030504030204" pitchFamily="34" charset="0"/>
            </a:endParaRPr>
          </a:p>
          <a:p>
            <a:r>
              <a:rPr lang="en-IN" dirty="0"/>
              <a:t>Customer retention measures not only how successful a company is at acquiring new customers but also how successful they are at satisfying existing customers. It also increases ROI, boosts loyalty, and brings in new customers.</a:t>
            </a:r>
          </a:p>
          <a:p>
            <a:r>
              <a:rPr lang="en-IN" dirty="0"/>
              <a:t>It's also easier and more cost-effective to retain customers than to acquire new ones, returning customers spend more and buy more often, and refer friends and family. Only a 5% increase in customer retention can increase company revenue by 25-95%.</a:t>
            </a:r>
          </a:p>
          <a:p>
            <a:r>
              <a:rPr lang="en-IN" dirty="0"/>
              <a:t>The numbers don't lie: Retaining customers brings companies a </a:t>
            </a:r>
            <a:r>
              <a:rPr lang="en-IN" i="1" dirty="0"/>
              <a:t>ton </a:t>
            </a:r>
            <a:r>
              <a:rPr lang="en-IN" dirty="0"/>
              <a:t>of ROI.</a:t>
            </a:r>
          </a:p>
          <a:p>
            <a:r>
              <a:rPr lang="en-IN" dirty="0"/>
              <a:t>There are a few reasons why customer retention is critical to company growth and success:</a:t>
            </a:r>
          </a:p>
          <a:p>
            <a:pPr lvl="0"/>
            <a:r>
              <a:rPr lang="en-IN" b="1" dirty="0"/>
              <a:t>Affordability:</a:t>
            </a:r>
            <a:r>
              <a:rPr lang="en-IN" dirty="0"/>
              <a:t> It's 6 to 7 times more expensive to acquire a new customer than it is to retain an existing customer.</a:t>
            </a:r>
          </a:p>
          <a:p>
            <a:pPr lvl="0"/>
            <a:r>
              <a:rPr lang="en-IN" b="1" dirty="0"/>
              <a:t>ROI:</a:t>
            </a:r>
            <a:r>
              <a:rPr lang="en-IN" dirty="0"/>
              <a:t> A 5% increase in customer retention can increase company revenue by 25-95%.</a:t>
            </a:r>
          </a:p>
          <a:p>
            <a:pPr lvl="0"/>
            <a:r>
              <a:rPr lang="en-IN" b="1" dirty="0"/>
              <a:t>Loyalty:</a:t>
            </a:r>
            <a:r>
              <a:rPr lang="en-IN" dirty="0"/>
              <a:t> Retained customers buy more often and spend more than newer customers. They've learned the value of a product or service and keep coming back, again and again.</a:t>
            </a:r>
          </a:p>
          <a:p>
            <a:pPr lvl="0"/>
            <a:r>
              <a:rPr lang="en-IN" b="1" dirty="0"/>
              <a:t>Referrals:</a:t>
            </a:r>
            <a:r>
              <a:rPr lang="en-IN" dirty="0"/>
              <a:t> Satisfied, loyal customers are more likely to sing a company's praises and refer their friends and family — bringing in new customers, free of charge.</a:t>
            </a:r>
          </a:p>
          <a:p>
            <a:r>
              <a:rPr lang="en-IN" dirty="0"/>
              <a:t>It might seem obvious — of course, companies should want to retain customers — but when companies start growing quickly and struggle to implement a solid customer support program, proactive customer support for existing customers can slip through the cracks.</a:t>
            </a:r>
          </a:p>
        </p:txBody>
      </p:sp>
      <p:sp>
        <p:nvSpPr>
          <p:cNvPr id="5" name="Rectangle 4"/>
          <p:cNvSpPr/>
          <p:nvPr/>
        </p:nvSpPr>
        <p:spPr>
          <a:xfrm>
            <a:off x="7845287" y="4359965"/>
            <a:ext cx="490330" cy="954157"/>
          </a:xfrm>
          <a:prstGeom prst="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endParaRPr lang="en-IN"/>
          </a:p>
        </p:txBody>
      </p:sp>
    </p:spTree>
    <p:extLst>
      <p:ext uri="{BB962C8B-B14F-4D97-AF65-F5344CB8AC3E}">
        <p14:creationId xmlns:p14="http://schemas.microsoft.com/office/powerpoint/2010/main" val="35063968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4835" y="1734998"/>
            <a:ext cx="5359537" cy="3064209"/>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889667" y="1110733"/>
            <a:ext cx="10467881" cy="461665"/>
          </a:xfrm>
          <a:prstGeom prst="rect">
            <a:avLst/>
          </a:prstGeom>
        </p:spPr>
        <p:txBody>
          <a:bodyPr wrap="square">
            <a:spAutoFit/>
          </a:bodyPr>
          <a:lstStyle/>
          <a:p>
            <a:pPr algn="ctr"/>
            <a:r>
              <a:rPr lang="en-US" sz="2400" dirty="0">
                <a:solidFill>
                  <a:schemeClr val="accent4">
                    <a:lumMod val="50000"/>
                  </a:schemeClr>
                </a:solidFill>
                <a:latin typeface="Arial Rounded MT Bold" panose="020F0704030504030204" pitchFamily="34" charset="0"/>
              </a:rPr>
              <a:t>Data Analysis of the </a:t>
            </a:r>
            <a:r>
              <a:rPr lang="en-US" sz="2400" dirty="0" smtClean="0">
                <a:solidFill>
                  <a:schemeClr val="accent4">
                    <a:lumMod val="50000"/>
                  </a:schemeClr>
                </a:solidFill>
                <a:latin typeface="Arial Rounded MT Bold" panose="020F0704030504030204" pitchFamily="34" charset="0"/>
              </a:rPr>
              <a:t>Data-Set</a:t>
            </a:r>
            <a:endParaRPr lang="en-IN" sz="2400" dirty="0">
              <a:solidFill>
                <a:schemeClr val="accent4">
                  <a:lumMod val="50000"/>
                </a:schemeClr>
              </a:solidFill>
              <a:latin typeface="Arial Rounded MT Bold" panose="020F0704030504030204" pitchFamily="34" charset="0"/>
            </a:endParaRPr>
          </a:p>
        </p:txBody>
      </p:sp>
    </p:spTree>
    <p:extLst>
      <p:ext uri="{BB962C8B-B14F-4D97-AF65-F5344CB8AC3E}">
        <p14:creationId xmlns:p14="http://schemas.microsoft.com/office/powerpoint/2010/main" val="29179637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11965" y="2274837"/>
            <a:ext cx="9621078" cy="2031325"/>
          </a:xfrm>
          <a:prstGeom prst="rect">
            <a:avLst/>
          </a:prstGeom>
        </p:spPr>
        <p:txBody>
          <a:bodyPr wrap="square">
            <a:spAutoFit/>
          </a:bodyPr>
          <a:lstStyle/>
          <a:p>
            <a:pPr marL="285750" indent="-285750">
              <a:buFont typeface="Arial" panose="020B0604020202020204" pitchFamily="34" charset="0"/>
              <a:buChar char="•"/>
            </a:pPr>
            <a:r>
              <a:rPr lang="en-US" dirty="0"/>
              <a:t> I have imported the dataset which was in excel format.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Performed </a:t>
            </a:r>
            <a:r>
              <a:rPr lang="en-US" dirty="0"/>
              <a:t>some of the statistical analysis like dimension of the dataset, data types, info, number of unique values, value counts etc.</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The </a:t>
            </a:r>
            <a:r>
              <a:rPr lang="en-US" dirty="0"/>
              <a:t>column names in the dataset were not in the proper format so, I have renamed them for better understanding. </a:t>
            </a:r>
            <a:endParaRPr lang="en-IN" dirty="0"/>
          </a:p>
        </p:txBody>
      </p:sp>
      <p:sp>
        <p:nvSpPr>
          <p:cNvPr id="3" name="Rectangle 2"/>
          <p:cNvSpPr/>
          <p:nvPr/>
        </p:nvSpPr>
        <p:spPr>
          <a:xfrm>
            <a:off x="689114" y="1272811"/>
            <a:ext cx="10721008" cy="461665"/>
          </a:xfrm>
          <a:prstGeom prst="rect">
            <a:avLst/>
          </a:prstGeom>
        </p:spPr>
        <p:txBody>
          <a:bodyPr wrap="square">
            <a:spAutoFit/>
          </a:bodyPr>
          <a:lstStyle/>
          <a:p>
            <a:pPr marL="342900" indent="-342900" algn="ctr">
              <a:buNone/>
            </a:pPr>
            <a:r>
              <a:rPr lang="en-US" sz="2400" dirty="0" smtClean="0">
                <a:solidFill>
                  <a:schemeClr val="accent4">
                    <a:lumMod val="50000"/>
                  </a:schemeClr>
                </a:solidFill>
                <a:latin typeface="Arial Rounded MT Bold" panose="020F0704030504030204" pitchFamily="34" charset="0"/>
              </a:rPr>
              <a:t>Exploratory Data Analysis</a:t>
            </a:r>
            <a:endParaRPr lang="en-IN" sz="2400" dirty="0">
              <a:solidFill>
                <a:schemeClr val="accent4">
                  <a:lumMod val="50000"/>
                </a:schemeClr>
              </a:solidFill>
              <a:latin typeface="Arial Rounded MT Bold" panose="020F0704030504030204" pitchFamily="34" charset="0"/>
            </a:endParaRPr>
          </a:p>
        </p:txBody>
      </p:sp>
    </p:spTree>
    <p:extLst>
      <p:ext uri="{BB962C8B-B14F-4D97-AF65-F5344CB8AC3E}">
        <p14:creationId xmlns:p14="http://schemas.microsoft.com/office/powerpoint/2010/main" val="3028626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15618" y="824374"/>
            <a:ext cx="6162260" cy="1692771"/>
          </a:xfrm>
          <a:prstGeom prst="rect">
            <a:avLst/>
          </a:prstGeom>
        </p:spPr>
        <p:txBody>
          <a:bodyPr wrap="square">
            <a:spAutoFit/>
          </a:bodyPr>
          <a:lstStyle/>
          <a:p>
            <a:pPr algn="ctr"/>
            <a:r>
              <a:rPr lang="en-US" sz="2000" dirty="0">
                <a:solidFill>
                  <a:schemeClr val="accent4">
                    <a:lumMod val="50000"/>
                  </a:schemeClr>
                </a:solidFill>
                <a:latin typeface="Arial Rounded MT Bold" panose="020F0704030504030204" pitchFamily="34" charset="0"/>
              </a:rPr>
              <a:t>Data Pre-processing:  </a:t>
            </a: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Firstly</a:t>
            </a:r>
            <a:r>
              <a:rPr lang="en-US" sz="1400" dirty="0">
                <a:latin typeface="Calibri" panose="020F0502020204030204" pitchFamily="34" charset="0"/>
                <a:cs typeface="Calibri" panose="020F0502020204030204" pitchFamily="34" charset="0"/>
              </a:rPr>
              <a:t>, I have imported the necessary libraries and dataset</a:t>
            </a:r>
            <a:r>
              <a:rPr lang="en-US" sz="1400" dirty="0" smtClean="0">
                <a:latin typeface="Calibri" panose="020F0502020204030204" pitchFamily="34" charset="0"/>
                <a:cs typeface="Calibri" panose="020F0502020204030204" pitchFamily="34" charset="0"/>
              </a:rPr>
              <a:t>. </a:t>
            </a:r>
            <a:endParaRPr lang="en-US" sz="14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Checked </a:t>
            </a:r>
            <a:r>
              <a:rPr lang="en-US" sz="1400" dirty="0">
                <a:latin typeface="Calibri" panose="020F0502020204030204" pitchFamily="34" charset="0"/>
                <a:cs typeface="Calibri" panose="020F0502020204030204" pitchFamily="34" charset="0"/>
              </a:rPr>
              <a:t>the dimension of the dataset, data types of the features. </a:t>
            </a: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Checked </a:t>
            </a:r>
            <a:r>
              <a:rPr lang="en-US" sz="1400" dirty="0">
                <a:latin typeface="Calibri" panose="020F0502020204030204" pitchFamily="34" charset="0"/>
                <a:cs typeface="Calibri" panose="020F0502020204030204" pitchFamily="34" charset="0"/>
              </a:rPr>
              <a:t>the information of the data frame using info() and checked the number of unique values present in the dataset. </a:t>
            </a: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Since </a:t>
            </a:r>
            <a:r>
              <a:rPr lang="en-US" sz="1400" dirty="0">
                <a:latin typeface="Calibri" panose="020F0502020204030204" pitchFamily="34" charset="0"/>
                <a:cs typeface="Calibri" panose="020F0502020204030204" pitchFamily="34" charset="0"/>
              </a:rPr>
              <a:t>the columns had no proper names, so I renamed them with new name as below.</a:t>
            </a:r>
          </a:p>
        </p:txBody>
      </p:sp>
      <p:pic>
        <p:nvPicPr>
          <p:cNvPr id="6" name="Picture 5"/>
          <p:cNvPicPr>
            <a:picLocks noChangeAspect="1"/>
          </p:cNvPicPr>
          <p:nvPr/>
        </p:nvPicPr>
        <p:blipFill>
          <a:blip r:embed="rId2"/>
          <a:stretch>
            <a:fillRect/>
          </a:stretch>
        </p:blipFill>
        <p:spPr>
          <a:xfrm>
            <a:off x="6612835" y="1123959"/>
            <a:ext cx="4513573" cy="1822789"/>
          </a:xfrm>
          <a:prstGeom prst="rect">
            <a:avLst/>
          </a:prstGeom>
        </p:spPr>
      </p:pic>
      <p:pic>
        <p:nvPicPr>
          <p:cNvPr id="7" name="Picture 6"/>
          <p:cNvPicPr>
            <a:picLocks noChangeAspect="1"/>
          </p:cNvPicPr>
          <p:nvPr/>
        </p:nvPicPr>
        <p:blipFill rotWithShape="1">
          <a:blip r:embed="rId3"/>
          <a:srcRect r="10785"/>
          <a:stretch/>
        </p:blipFill>
        <p:spPr>
          <a:xfrm>
            <a:off x="6257735" y="3376352"/>
            <a:ext cx="5299394" cy="2514304"/>
          </a:xfrm>
          <a:prstGeom prst="rect">
            <a:avLst/>
          </a:prstGeom>
        </p:spPr>
      </p:pic>
      <p:sp>
        <p:nvSpPr>
          <p:cNvPr id="8" name="Rectangle 7"/>
          <p:cNvSpPr/>
          <p:nvPr/>
        </p:nvSpPr>
        <p:spPr>
          <a:xfrm>
            <a:off x="715618" y="2517145"/>
            <a:ext cx="5897217" cy="2893100"/>
          </a:xfrm>
          <a:prstGeom prst="rect">
            <a:avLst/>
          </a:prstGeom>
        </p:spPr>
        <p:txBody>
          <a:bodyPr wrap="square">
            <a:spAutoFit/>
          </a:bodyPr>
          <a:lstStyle/>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I </a:t>
            </a:r>
            <a:r>
              <a:rPr lang="en-US" sz="1400" dirty="0">
                <a:latin typeface="Calibri" panose="020F0502020204030204" pitchFamily="34" charset="0"/>
                <a:cs typeface="Calibri" panose="020F0502020204030204" pitchFamily="34" charset="0"/>
              </a:rPr>
              <a:t>have checked the null values and found no null values present in the dataset.</a:t>
            </a: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Checked </a:t>
            </a:r>
            <a:r>
              <a:rPr lang="en-US" sz="1400" dirty="0">
                <a:latin typeface="Calibri" panose="020F0502020204030204" pitchFamily="34" charset="0"/>
                <a:cs typeface="Calibri" panose="020F0502020204030204" pitchFamily="34" charset="0"/>
              </a:rPr>
              <a:t>the value count of each column. By checking value count function, I found some of the columns contains duplicate and unwanted entries, so I have replaced them using appropriate values. </a:t>
            </a: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Visualized </a:t>
            </a:r>
            <a:r>
              <a:rPr lang="en-US" sz="1400" dirty="0">
                <a:latin typeface="Calibri" panose="020F0502020204030204" pitchFamily="34" charset="0"/>
                <a:cs typeface="Calibri" panose="020F0502020204030204" pitchFamily="34" charset="0"/>
              </a:rPr>
              <a:t>each feature using </a:t>
            </a:r>
            <a:r>
              <a:rPr lang="en-US" sz="1400" dirty="0" err="1">
                <a:latin typeface="Calibri" panose="020F0502020204030204" pitchFamily="34" charset="0"/>
                <a:cs typeface="Calibri" panose="020F0502020204030204" pitchFamily="34" charset="0"/>
              </a:rPr>
              <a:t>seaborn</a:t>
            </a:r>
            <a:r>
              <a:rPr lang="en-US" sz="1400" dirty="0">
                <a:latin typeface="Calibri" panose="020F0502020204030204" pitchFamily="34" charset="0"/>
                <a:cs typeface="Calibri" panose="020F0502020204030204" pitchFamily="34" charset="0"/>
              </a:rPr>
              <a:t> and </a:t>
            </a:r>
            <a:r>
              <a:rPr lang="en-US" sz="1400" dirty="0" err="1">
                <a:latin typeface="Calibri" panose="020F0502020204030204" pitchFamily="34" charset="0"/>
                <a:cs typeface="Calibri" panose="020F0502020204030204" pitchFamily="34" charset="0"/>
              </a:rPr>
              <a:t>matplotlib</a:t>
            </a:r>
            <a:r>
              <a:rPr lang="en-US" sz="1400" dirty="0">
                <a:latin typeface="Calibri" panose="020F0502020204030204" pitchFamily="34" charset="0"/>
                <a:cs typeface="Calibri" panose="020F0502020204030204" pitchFamily="34" charset="0"/>
              </a:rPr>
              <a:t> libraries by plotting count plot, pie plot, distribution plot, box plot and factor plot. </a:t>
            </a: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Performed </a:t>
            </a:r>
            <a:r>
              <a:rPr lang="en-US" sz="1400" dirty="0">
                <a:latin typeface="Calibri" panose="020F0502020204030204" pitchFamily="34" charset="0"/>
                <a:cs typeface="Calibri" panose="020F0502020204030204" pitchFamily="34" charset="0"/>
              </a:rPr>
              <a:t>label encoding.</a:t>
            </a: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Checked </a:t>
            </a:r>
            <a:r>
              <a:rPr lang="en-US" sz="1400" dirty="0">
                <a:latin typeface="Calibri" panose="020F0502020204030204" pitchFamily="34" charset="0"/>
                <a:cs typeface="Calibri" panose="020F0502020204030204" pitchFamily="34" charset="0"/>
              </a:rPr>
              <a:t>the skewness and outliers. Since all the columns are categorical, so I haven’t removed skewness and outliers. </a:t>
            </a: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Checked </a:t>
            </a:r>
            <a:r>
              <a:rPr lang="en-US" sz="1400" dirty="0">
                <a:latin typeface="Calibri" panose="020F0502020204030204" pitchFamily="34" charset="0"/>
                <a:cs typeface="Calibri" panose="020F0502020204030204" pitchFamily="34" charset="0"/>
              </a:rPr>
              <a:t>the correlation between the features and </a:t>
            </a:r>
            <a:r>
              <a:rPr lang="en-US" sz="1400" dirty="0" err="1">
                <a:latin typeface="Calibri" panose="020F0502020204030204" pitchFamily="34" charset="0"/>
                <a:cs typeface="Calibri" panose="020F0502020204030204" pitchFamily="34" charset="0"/>
              </a:rPr>
              <a:t>visualised</a:t>
            </a:r>
            <a:r>
              <a:rPr lang="en-US" sz="1400" dirty="0">
                <a:latin typeface="Calibri" panose="020F0502020204030204" pitchFamily="34" charset="0"/>
                <a:cs typeface="Calibri" panose="020F0502020204030204" pitchFamily="34" charset="0"/>
              </a:rPr>
              <a:t> it using heat map. </a:t>
            </a:r>
          </a:p>
          <a:p>
            <a:pPr marL="285750" indent="-285750">
              <a:buFont typeface="Arial" panose="020B0604020202020204" pitchFamily="34" charset="0"/>
              <a:buChar char="•"/>
            </a:pPr>
            <a:r>
              <a:rPr lang="en-US" sz="1400" dirty="0" smtClean="0">
                <a:latin typeface="Calibri" panose="020F0502020204030204" pitchFamily="34" charset="0"/>
                <a:cs typeface="Calibri" panose="020F0502020204030204" pitchFamily="34" charset="0"/>
              </a:rPr>
              <a:t>Described </a:t>
            </a:r>
            <a:r>
              <a:rPr lang="en-US" sz="1400" dirty="0">
                <a:latin typeface="Calibri" panose="020F0502020204030204" pitchFamily="34" charset="0"/>
                <a:cs typeface="Calibri" panose="020F0502020204030204" pitchFamily="34" charset="0"/>
              </a:rPr>
              <a:t>the data using describe(). </a:t>
            </a:r>
          </a:p>
        </p:txBody>
      </p:sp>
    </p:spTree>
    <p:extLst>
      <p:ext uri="{BB962C8B-B14F-4D97-AF65-F5344CB8AC3E}">
        <p14:creationId xmlns:p14="http://schemas.microsoft.com/office/powerpoint/2010/main" val="40953527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Data </a:t>
            </a:r>
            <a:r>
              <a:rPr lang="en-US" dirty="0" smtClean="0"/>
              <a:t>Visualizations</a:t>
            </a:r>
            <a:endParaRPr lang="en-IN" dirty="0"/>
          </a:p>
        </p:txBody>
      </p:sp>
      <p:sp>
        <p:nvSpPr>
          <p:cNvPr id="3" name="Content Placeholder 2"/>
          <p:cNvSpPr>
            <a:spLocks noGrp="1"/>
          </p:cNvSpPr>
          <p:nvPr>
            <p:ph idx="1"/>
          </p:nvPr>
        </p:nvSpPr>
        <p:spPr/>
        <p:txBody>
          <a:bodyPr/>
          <a:lstStyle/>
          <a:p>
            <a:endParaRPr lang="en-US" dirty="0"/>
          </a:p>
          <a:p>
            <a:pPr marL="0" indent="0">
              <a:buNone/>
            </a:pPr>
            <a:r>
              <a:rPr lang="en-US" dirty="0" smtClean="0"/>
              <a:t>I </a:t>
            </a:r>
            <a:r>
              <a:rPr lang="en-US" dirty="0"/>
              <a:t>have performed both univariate and bivariate analysis to visualize the data. In univariate analysis I have used pie plots, count plots and distribution plot and in bivariate analysis I have used count plot, factor plot and boxplots. Here I will be showing only bivariate analysis plots to </a:t>
            </a:r>
            <a:r>
              <a:rPr lang="en-US" dirty="0" err="1"/>
              <a:t>analyse</a:t>
            </a:r>
            <a:r>
              <a:rPr lang="en-US" dirty="0"/>
              <a:t> the data. </a:t>
            </a:r>
          </a:p>
          <a:p>
            <a:endParaRPr lang="en-IN" dirty="0"/>
          </a:p>
        </p:txBody>
      </p:sp>
    </p:spTree>
    <p:extLst>
      <p:ext uri="{BB962C8B-B14F-4D97-AF65-F5344CB8AC3E}">
        <p14:creationId xmlns:p14="http://schemas.microsoft.com/office/powerpoint/2010/main" val="42463663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8492" y="1129043"/>
            <a:ext cx="5780847" cy="4507830"/>
          </a:xfrm>
          <a:prstGeom prst="rect">
            <a:avLst/>
          </a:prstGeom>
        </p:spPr>
      </p:pic>
      <p:sp>
        <p:nvSpPr>
          <p:cNvPr id="3" name="Rectangle 2"/>
          <p:cNvSpPr/>
          <p:nvPr/>
        </p:nvSpPr>
        <p:spPr>
          <a:xfrm>
            <a:off x="6639339" y="982301"/>
            <a:ext cx="4823791" cy="4801314"/>
          </a:xfrm>
          <a:prstGeom prst="rect">
            <a:avLst/>
          </a:prstGeom>
        </p:spPr>
        <p:txBody>
          <a:bodyPr wrap="square">
            <a:spAutoFit/>
          </a:bodyPr>
          <a:lstStyle/>
          <a:p>
            <a:r>
              <a:rPr lang="en-US" b="1" dirty="0"/>
              <a:t>Observation: </a:t>
            </a:r>
          </a:p>
          <a:p>
            <a:r>
              <a:rPr lang="en-US" dirty="0"/>
              <a:t>•	We can see that most respondents are female who shopped online for 4 or more years and the count is also high for the females who shopped from 2-3 years. There are only a few male customers who have shopped online more than 4 years. </a:t>
            </a:r>
          </a:p>
          <a:p>
            <a:r>
              <a:rPr lang="en-US" dirty="0"/>
              <a:t>•	Many customers’ falls within the age range 31-40 years and 21-30 years, use Smartphones followed by Laptops to access the online shopping websites.</a:t>
            </a:r>
          </a:p>
          <a:p>
            <a:r>
              <a:rPr lang="en-US" dirty="0"/>
              <a:t>•	Most of the customers access the shopping websites more than 31-40 times in 1 year through Mobile Internet to shop the products. Only few of the customers used WIFI network to access the shopping store.</a:t>
            </a:r>
          </a:p>
          <a:p>
            <a:r>
              <a:rPr lang="en-US" dirty="0"/>
              <a:t>•	Most of the customers used ecommerce websites less than 10 times in a year from the city Delhi to shop the products.</a:t>
            </a:r>
          </a:p>
        </p:txBody>
      </p:sp>
    </p:spTree>
    <p:extLst>
      <p:ext uri="{BB962C8B-B14F-4D97-AF65-F5344CB8AC3E}">
        <p14:creationId xmlns:p14="http://schemas.microsoft.com/office/powerpoint/2010/main" val="289252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HP\Downloads\download3.png"/>
          <p:cNvPicPr/>
          <p:nvPr/>
        </p:nvPicPr>
        <p:blipFill>
          <a:blip r:embed="rId2">
            <a:extLst>
              <a:ext uri="{28A0092B-C50C-407E-A947-70E740481C1C}">
                <a14:useLocalDpi xmlns:a14="http://schemas.microsoft.com/office/drawing/2010/main" val="0"/>
              </a:ext>
            </a:extLst>
          </a:blip>
          <a:srcRect/>
          <a:stretch>
            <a:fillRect/>
          </a:stretch>
        </p:blipFill>
        <p:spPr bwMode="auto">
          <a:xfrm>
            <a:off x="672575" y="1463206"/>
            <a:ext cx="5731510" cy="3878580"/>
          </a:xfrm>
          <a:prstGeom prst="rect">
            <a:avLst/>
          </a:prstGeom>
          <a:noFill/>
          <a:ln>
            <a:noFill/>
          </a:ln>
        </p:spPr>
      </p:pic>
      <p:sp>
        <p:nvSpPr>
          <p:cNvPr id="3" name="Rectangle 2"/>
          <p:cNvSpPr/>
          <p:nvPr/>
        </p:nvSpPr>
        <p:spPr>
          <a:xfrm>
            <a:off x="6573078" y="1025750"/>
            <a:ext cx="4823792" cy="4801314"/>
          </a:xfrm>
          <a:prstGeom prst="rect">
            <a:avLst/>
          </a:prstGeom>
        </p:spPr>
        <p:txBody>
          <a:bodyPr wrap="square">
            <a:spAutoFit/>
          </a:bodyPr>
          <a:lstStyle/>
          <a:p>
            <a:r>
              <a:rPr lang="en-US" b="1" dirty="0"/>
              <a:t>Observations:</a:t>
            </a:r>
          </a:p>
          <a:p>
            <a:r>
              <a:rPr lang="en-US" dirty="0"/>
              <a:t>•	The customers having their mobile screen size other than 5.5 inches(others), 5.5 inches have chosen search engine to reach their preferred online store for the first time.</a:t>
            </a:r>
          </a:p>
          <a:p>
            <a:r>
              <a:rPr lang="en-US" dirty="0"/>
              <a:t>•	Most of the customers used Smartphones 31-40 times to access the shopping site. Many of them also have windows OS and use Google chrome to access the shopping sites. Few of them use IOS/Mac to launch Google chrome or Safari and open the online shopping store.</a:t>
            </a:r>
          </a:p>
          <a:p>
            <a:r>
              <a:rPr lang="en-US" dirty="0"/>
              <a:t>•	Most customers abandon the website due to lack of trust. Others abandoned because the promo code was not applicable.</a:t>
            </a:r>
          </a:p>
          <a:p>
            <a:r>
              <a:rPr lang="en-US" dirty="0"/>
              <a:t>•	Thus, shopping sites should pay more importance to offering discounts and applicable promo codes to retain the customers.</a:t>
            </a:r>
          </a:p>
        </p:txBody>
      </p:sp>
    </p:spTree>
    <p:extLst>
      <p:ext uri="{BB962C8B-B14F-4D97-AF65-F5344CB8AC3E}">
        <p14:creationId xmlns:p14="http://schemas.microsoft.com/office/powerpoint/2010/main" val="33763287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65726" y="1507663"/>
            <a:ext cx="5730737" cy="3895682"/>
          </a:xfrm>
          <a:prstGeom prst="rect">
            <a:avLst/>
          </a:prstGeom>
        </p:spPr>
      </p:pic>
      <p:sp>
        <p:nvSpPr>
          <p:cNvPr id="3" name="Rectangle 2"/>
          <p:cNvSpPr/>
          <p:nvPr/>
        </p:nvSpPr>
        <p:spPr>
          <a:xfrm>
            <a:off x="6705599" y="1054847"/>
            <a:ext cx="4837043" cy="4801314"/>
          </a:xfrm>
          <a:prstGeom prst="rect">
            <a:avLst/>
          </a:prstGeom>
        </p:spPr>
        <p:txBody>
          <a:bodyPr wrap="square">
            <a:spAutoFit/>
          </a:bodyPr>
          <a:lstStyle/>
          <a:p>
            <a:r>
              <a:rPr lang="en-US" b="1" dirty="0"/>
              <a:t>Observations:</a:t>
            </a:r>
          </a:p>
          <a:p>
            <a:r>
              <a:rPr lang="en-US" dirty="0"/>
              <a:t>•	Most people used Search engine to arrive to their </a:t>
            </a:r>
            <a:r>
              <a:rPr lang="en-US" dirty="0" err="1"/>
              <a:t>favourite</a:t>
            </a:r>
            <a:r>
              <a:rPr lang="en-US" dirty="0"/>
              <a:t> store for the first time and thereafter.</a:t>
            </a:r>
          </a:p>
          <a:p>
            <a:r>
              <a:rPr lang="en-US" dirty="0"/>
              <a:t>•	Most preferred/agreed that the content should be easy to read and understand. They explored more than 15 </a:t>
            </a:r>
            <a:r>
              <a:rPr lang="en-US" dirty="0" err="1"/>
              <a:t>mins</a:t>
            </a:r>
            <a:r>
              <a:rPr lang="en-US" dirty="0"/>
              <a:t> before making a purchase decision. Some were quick and decided within 6-10 </a:t>
            </a:r>
            <a:r>
              <a:rPr lang="en-US" dirty="0" err="1"/>
              <a:t>mins</a:t>
            </a:r>
            <a:r>
              <a:rPr lang="en-US" dirty="0"/>
              <a:t>. It means that clearer and relevant information can help improve purchases on a shopping site.</a:t>
            </a:r>
          </a:p>
          <a:p>
            <a:r>
              <a:rPr lang="en-US" dirty="0"/>
              <a:t>•	Google chrome seemed to be the most preferred browser to reach the websites. Payments were done mainly via Credit/Debit cards.</a:t>
            </a:r>
          </a:p>
          <a:p>
            <a:r>
              <a:rPr lang="en-US" dirty="0"/>
              <a:t>•	Some customers agreed that they sometimes abandoned their selected items left without making payments and most of them making the payment using Credit/Debit cards, followed by Cash on delivery.</a:t>
            </a:r>
          </a:p>
        </p:txBody>
      </p:sp>
    </p:spTree>
    <p:extLst>
      <p:ext uri="{BB962C8B-B14F-4D97-AF65-F5344CB8AC3E}">
        <p14:creationId xmlns:p14="http://schemas.microsoft.com/office/powerpoint/2010/main" val="39244265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86214" y="1541323"/>
            <a:ext cx="5730737" cy="3907875"/>
          </a:xfrm>
          <a:prstGeom prst="rect">
            <a:avLst/>
          </a:prstGeom>
        </p:spPr>
      </p:pic>
      <p:sp>
        <p:nvSpPr>
          <p:cNvPr id="3" name="Rectangle 2"/>
          <p:cNvSpPr/>
          <p:nvPr/>
        </p:nvSpPr>
        <p:spPr>
          <a:xfrm>
            <a:off x="6562725" y="820989"/>
            <a:ext cx="4569101" cy="5078313"/>
          </a:xfrm>
          <a:prstGeom prst="rect">
            <a:avLst/>
          </a:prstGeom>
        </p:spPr>
        <p:txBody>
          <a:bodyPr wrap="square">
            <a:spAutoFit/>
          </a:bodyPr>
          <a:lstStyle/>
          <a:p>
            <a:r>
              <a:rPr lang="en-US" b="1" dirty="0"/>
              <a:t>Observations:</a:t>
            </a:r>
          </a:p>
          <a:p>
            <a:r>
              <a:rPr lang="en-US" dirty="0"/>
              <a:t>•	Customers look forward to information on similar product, complete information on listed seller and product on offer to make a purchase decision. Thus, online shopping sites must give complete information about the product and seller.</a:t>
            </a:r>
          </a:p>
          <a:p>
            <a:r>
              <a:rPr lang="en-US" dirty="0"/>
              <a:t>•	Almost 90% agreed that the website or app should be easy to navigate with all information. </a:t>
            </a:r>
          </a:p>
          <a:p>
            <a:r>
              <a:rPr lang="en-US" dirty="0"/>
              <a:t>•	Most want faster processing speed </a:t>
            </a:r>
            <a:r>
              <a:rPr lang="en-US" dirty="0" err="1"/>
              <a:t>alongwith</a:t>
            </a:r>
            <a:r>
              <a:rPr lang="en-US" dirty="0"/>
              <a:t> user friendly interface. Slow sites tend to frustrate customers and in turn increase bounce rates.</a:t>
            </a:r>
          </a:p>
          <a:p>
            <a:r>
              <a:rPr lang="en-US" dirty="0"/>
              <a:t>•	Most of the customers feel trust is important while purchasing on an online retail store. This also gives an idea how the company fulfils its transaction at the stipulated with convenient payment modes.</a:t>
            </a:r>
          </a:p>
        </p:txBody>
      </p:sp>
    </p:spTree>
    <p:extLst>
      <p:ext uri="{BB962C8B-B14F-4D97-AF65-F5344CB8AC3E}">
        <p14:creationId xmlns:p14="http://schemas.microsoft.com/office/powerpoint/2010/main" val="12956409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1478" y="1311965"/>
            <a:ext cx="9528313" cy="4678204"/>
          </a:xfrm>
          <a:prstGeom prst="rect">
            <a:avLst/>
          </a:prstGeom>
          <a:noFill/>
        </p:spPr>
        <p:txBody>
          <a:bodyPr wrap="square" rtlCol="0">
            <a:spAutoFit/>
          </a:bodyPr>
          <a:lstStyle/>
          <a:p>
            <a:pPr marL="457200" indent="-457200">
              <a:buFont typeface="Arial" panose="020B0604020202020204" pitchFamily="34" charset="0"/>
              <a:buChar char="•"/>
            </a:pPr>
            <a:r>
              <a:rPr lang="en-US" sz="2800" dirty="0" smtClean="0">
                <a:solidFill>
                  <a:schemeClr val="accent4">
                    <a:lumMod val="50000"/>
                  </a:schemeClr>
                </a:solidFill>
                <a:latin typeface="Bahnschrift SemiBold" panose="020B0502040204020203" pitchFamily="34" charset="0"/>
              </a:rPr>
              <a:t>Overview</a:t>
            </a:r>
          </a:p>
          <a:p>
            <a:pPr marL="457200" indent="-457200">
              <a:buFont typeface="Arial" panose="020B0604020202020204" pitchFamily="34" charset="0"/>
              <a:buChar char="•"/>
            </a:pPr>
            <a:r>
              <a:rPr lang="en-US" sz="2800" dirty="0" smtClean="0">
                <a:solidFill>
                  <a:schemeClr val="accent4">
                    <a:lumMod val="50000"/>
                  </a:schemeClr>
                </a:solidFill>
                <a:latin typeface="Bahnschrift SemiBold" panose="020B0502040204020203" pitchFamily="34" charset="0"/>
              </a:rPr>
              <a:t>Introduction</a:t>
            </a:r>
            <a:endParaRPr lang="en-US" sz="2800" dirty="0">
              <a:solidFill>
                <a:schemeClr val="accent4">
                  <a:lumMod val="50000"/>
                </a:schemeClr>
              </a:solidFill>
              <a:latin typeface="Bahnschrift SemiBold" panose="020B0502040204020203" pitchFamily="34" charset="0"/>
            </a:endParaRPr>
          </a:p>
          <a:p>
            <a:pPr marL="457200" indent="-457200">
              <a:buFont typeface="Arial" panose="020B0604020202020204" pitchFamily="34" charset="0"/>
              <a:buChar char="•"/>
            </a:pPr>
            <a:r>
              <a:rPr lang="en-US" sz="2800" dirty="0">
                <a:solidFill>
                  <a:schemeClr val="accent4">
                    <a:lumMod val="50000"/>
                  </a:schemeClr>
                </a:solidFill>
                <a:latin typeface="Bahnschrift SemiBold" panose="020B0502040204020203" pitchFamily="34" charset="0"/>
              </a:rPr>
              <a:t>Problem Statement</a:t>
            </a:r>
          </a:p>
          <a:p>
            <a:pPr marL="457200" indent="-457200">
              <a:buFont typeface="Arial" panose="020B0604020202020204" pitchFamily="34" charset="0"/>
              <a:buChar char="•"/>
            </a:pPr>
            <a:r>
              <a:rPr lang="en-US" sz="2800" dirty="0">
                <a:solidFill>
                  <a:schemeClr val="accent4">
                    <a:lumMod val="50000"/>
                  </a:schemeClr>
                </a:solidFill>
                <a:latin typeface="Bahnschrift SemiBold" panose="020B0502040204020203" pitchFamily="34" charset="0"/>
              </a:rPr>
              <a:t>Problem Analysis</a:t>
            </a:r>
          </a:p>
          <a:p>
            <a:pPr marL="457200" indent="-457200">
              <a:buFont typeface="Arial" panose="020B0604020202020204" pitchFamily="34" charset="0"/>
              <a:buChar char="•"/>
            </a:pPr>
            <a:r>
              <a:rPr lang="en-US" sz="2800" dirty="0">
                <a:solidFill>
                  <a:schemeClr val="accent4">
                    <a:lumMod val="50000"/>
                  </a:schemeClr>
                </a:solidFill>
                <a:latin typeface="Bahnschrift SemiBold" panose="020B0502040204020203" pitchFamily="34" charset="0"/>
              </a:rPr>
              <a:t>Description of Customer Retention</a:t>
            </a:r>
          </a:p>
          <a:p>
            <a:pPr marL="457200" indent="-457200">
              <a:buFont typeface="Arial" panose="020B0604020202020204" pitchFamily="34" charset="0"/>
              <a:buChar char="•"/>
            </a:pPr>
            <a:r>
              <a:rPr lang="en-US" sz="2800" dirty="0">
                <a:solidFill>
                  <a:schemeClr val="accent4">
                    <a:lumMod val="50000"/>
                  </a:schemeClr>
                </a:solidFill>
                <a:latin typeface="Bahnschrift SemiBold" panose="020B0502040204020203" pitchFamily="34" charset="0"/>
              </a:rPr>
              <a:t>Importance and Benefits of Customer Retention</a:t>
            </a:r>
          </a:p>
          <a:p>
            <a:pPr marL="457200" indent="-457200">
              <a:buFont typeface="Arial" panose="020B0604020202020204" pitchFamily="34" charset="0"/>
              <a:buChar char="•"/>
            </a:pPr>
            <a:r>
              <a:rPr lang="en-US" sz="2800" dirty="0">
                <a:solidFill>
                  <a:schemeClr val="accent4">
                    <a:lumMod val="50000"/>
                  </a:schemeClr>
                </a:solidFill>
                <a:latin typeface="Bahnschrift SemiBold" panose="020B0502040204020203" pitchFamily="34" charset="0"/>
              </a:rPr>
              <a:t>Data Analysis of the </a:t>
            </a:r>
            <a:r>
              <a:rPr lang="en-US" sz="2800" dirty="0" err="1">
                <a:solidFill>
                  <a:schemeClr val="accent4">
                    <a:lumMod val="50000"/>
                  </a:schemeClr>
                </a:solidFill>
                <a:latin typeface="Bahnschrift SemiBold" panose="020B0502040204020203" pitchFamily="34" charset="0"/>
              </a:rPr>
              <a:t>DataSet</a:t>
            </a:r>
            <a:endParaRPr lang="en-US" sz="2800" dirty="0">
              <a:solidFill>
                <a:schemeClr val="accent4">
                  <a:lumMod val="50000"/>
                </a:schemeClr>
              </a:solidFill>
              <a:latin typeface="Bahnschrift SemiBold" panose="020B0502040204020203" pitchFamily="34" charset="0"/>
            </a:endParaRPr>
          </a:p>
          <a:p>
            <a:pPr marL="457200" indent="-457200">
              <a:buFont typeface="Arial" panose="020B0604020202020204" pitchFamily="34" charset="0"/>
              <a:buChar char="•"/>
            </a:pPr>
            <a:r>
              <a:rPr lang="en-US" sz="2800" dirty="0">
                <a:solidFill>
                  <a:schemeClr val="accent4">
                    <a:lumMod val="50000"/>
                  </a:schemeClr>
                </a:solidFill>
                <a:latin typeface="Bahnschrift SemiBold" panose="020B0502040204020203" pitchFamily="34" charset="0"/>
              </a:rPr>
              <a:t>Understanding through Visualization</a:t>
            </a:r>
          </a:p>
          <a:p>
            <a:pPr marL="457200" indent="-457200">
              <a:buFont typeface="Arial" panose="020B0604020202020204" pitchFamily="34" charset="0"/>
              <a:buChar char="•"/>
            </a:pPr>
            <a:r>
              <a:rPr lang="en-US" sz="2800" dirty="0">
                <a:solidFill>
                  <a:schemeClr val="accent4">
                    <a:lumMod val="50000"/>
                  </a:schemeClr>
                </a:solidFill>
                <a:latin typeface="Bahnschrift SemiBold" panose="020B0502040204020203" pitchFamily="34" charset="0"/>
              </a:rPr>
              <a:t>Assumption</a:t>
            </a:r>
          </a:p>
          <a:p>
            <a:pPr marL="457200" indent="-457200">
              <a:buFont typeface="Arial" panose="020B0604020202020204" pitchFamily="34" charset="0"/>
              <a:buChar char="•"/>
            </a:pPr>
            <a:r>
              <a:rPr lang="en-US" sz="2800" dirty="0">
                <a:solidFill>
                  <a:schemeClr val="accent4">
                    <a:lumMod val="50000"/>
                  </a:schemeClr>
                </a:solidFill>
                <a:latin typeface="Bahnschrift SemiBold" panose="020B0502040204020203" pitchFamily="34" charset="0"/>
              </a:rPr>
              <a:t>Concluding Statement</a:t>
            </a:r>
          </a:p>
          <a:p>
            <a:endParaRPr lang="en-IN" dirty="0"/>
          </a:p>
        </p:txBody>
      </p:sp>
    </p:spTree>
    <p:extLst>
      <p:ext uri="{BB962C8B-B14F-4D97-AF65-F5344CB8AC3E}">
        <p14:creationId xmlns:p14="http://schemas.microsoft.com/office/powerpoint/2010/main" val="38476967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12718" y="1537252"/>
            <a:ext cx="5418281" cy="3677514"/>
          </a:xfrm>
          <a:prstGeom prst="rect">
            <a:avLst/>
          </a:prstGeom>
        </p:spPr>
      </p:pic>
      <p:sp>
        <p:nvSpPr>
          <p:cNvPr id="3" name="Rectangle 2"/>
          <p:cNvSpPr/>
          <p:nvPr/>
        </p:nvSpPr>
        <p:spPr>
          <a:xfrm>
            <a:off x="6257924" y="751344"/>
            <a:ext cx="5406887" cy="5632311"/>
          </a:xfrm>
          <a:prstGeom prst="rect">
            <a:avLst/>
          </a:prstGeom>
        </p:spPr>
        <p:txBody>
          <a:bodyPr wrap="square">
            <a:spAutoFit/>
          </a:bodyPr>
          <a:lstStyle/>
          <a:p>
            <a:r>
              <a:rPr lang="en-US" b="1" dirty="0"/>
              <a:t>Observations:</a:t>
            </a:r>
          </a:p>
          <a:p>
            <a:pPr marL="285750" indent="-285750">
              <a:buFont typeface="Arial" panose="020B0604020202020204" pitchFamily="34" charset="0"/>
              <a:buChar char="•"/>
            </a:pPr>
            <a:r>
              <a:rPr lang="en-US" dirty="0" smtClean="0"/>
              <a:t>Most </a:t>
            </a:r>
            <a:r>
              <a:rPr lang="en-US" dirty="0"/>
              <a:t>customers agreed that companies should have empathy towards customers and also ensure privacy guarantee. This will make sure all their queries are resolved and their credentials remain safe and secure.</a:t>
            </a:r>
          </a:p>
          <a:p>
            <a:pPr marL="285750" indent="-285750">
              <a:buFont typeface="Arial" panose="020B0604020202020204" pitchFamily="34" charset="0"/>
              <a:buChar char="•"/>
            </a:pPr>
            <a:r>
              <a:rPr lang="en-US" dirty="0" smtClean="0"/>
              <a:t>Customers </a:t>
            </a:r>
            <a:r>
              <a:rPr lang="en-US" dirty="0"/>
              <a:t>also love the fact that online shopping offers monetary benefits (through offers, discounts, cashbacks, etc.). Here responsiveness through different channels is important as this gives the customers to reach out to the company in case of difficulties with a purchase.</a:t>
            </a:r>
          </a:p>
          <a:p>
            <a:pPr marL="285750" indent="-285750">
              <a:buFont typeface="Arial" panose="020B0604020202020204" pitchFamily="34" charset="0"/>
              <a:buChar char="•"/>
            </a:pPr>
            <a:r>
              <a:rPr lang="en-US" dirty="0" smtClean="0"/>
              <a:t>Most </a:t>
            </a:r>
            <a:r>
              <a:rPr lang="en-US" dirty="0"/>
              <a:t>of the customers believed that they enjoy online shopping as it is convenient and flexible. These people con tribute to the increased sales as these people enjoy shopping for satisfaction and not necessity.</a:t>
            </a:r>
          </a:p>
          <a:p>
            <a:pPr marL="285750" indent="-285750">
              <a:buFont typeface="Arial" panose="020B0604020202020204" pitchFamily="34" charset="0"/>
              <a:buChar char="•"/>
            </a:pPr>
            <a:r>
              <a:rPr lang="en-US" dirty="0" smtClean="0"/>
              <a:t>Another </a:t>
            </a:r>
            <a:r>
              <a:rPr lang="en-US" dirty="0"/>
              <a:t>important factor is the return and replacement policy of the shopping site. Customers are willing to return to companies which has good return or replacement policies and offers good loyalty programs. This helps in customer retention to a great extent.</a:t>
            </a:r>
          </a:p>
        </p:txBody>
      </p:sp>
    </p:spTree>
    <p:extLst>
      <p:ext uri="{BB962C8B-B14F-4D97-AF65-F5344CB8AC3E}">
        <p14:creationId xmlns:p14="http://schemas.microsoft.com/office/powerpoint/2010/main" val="4201618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72962" y="1656522"/>
            <a:ext cx="5418281" cy="3677514"/>
          </a:xfrm>
          <a:prstGeom prst="rect">
            <a:avLst/>
          </a:prstGeom>
        </p:spPr>
      </p:pic>
      <p:sp>
        <p:nvSpPr>
          <p:cNvPr id="3" name="Rectangle 2"/>
          <p:cNvSpPr/>
          <p:nvPr/>
        </p:nvSpPr>
        <p:spPr>
          <a:xfrm>
            <a:off x="6091243" y="675861"/>
            <a:ext cx="5623680" cy="5539978"/>
          </a:xfrm>
          <a:prstGeom prst="rect">
            <a:avLst/>
          </a:prstGeom>
        </p:spPr>
        <p:txBody>
          <a:bodyPr wrap="square">
            <a:spAutoFit/>
          </a:bodyPr>
          <a:lstStyle/>
          <a:p>
            <a:r>
              <a:rPr lang="en-US" b="1" dirty="0"/>
              <a:t>Observations:</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Quality information is a key factor that enhances satisfaction. Thus, customers tend to rely on quality information. E-stores should focus on services that makes their customers happy and satisfied.</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Net Benefit (as coins/points) is another way to enhance the satisfaction of customers. This should be cultivated along with values of trust. More benefits to the customers means the customer will come back for more purchases. And more purchases means more sales and more business.</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The wider the range of products the greater choices will the customer have. So, if a company can offer several types of products in different category. Here product relevance, marketing trends and accurate, information can all contribute to higher number of purchases.</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If the company can offer money saving offers, it will be an added bonanza. Companies need to make their customers feel that every purchase on the site helps them save money compared to other sites. Thus, this would generate a factor of faith, trust and in turn increase the statistics of customer retention. A factor of convenience can add to the effect even more.</a:t>
            </a:r>
          </a:p>
        </p:txBody>
      </p:sp>
    </p:spTree>
    <p:extLst>
      <p:ext uri="{BB962C8B-B14F-4D97-AF65-F5344CB8AC3E}">
        <p14:creationId xmlns:p14="http://schemas.microsoft.com/office/powerpoint/2010/main" val="23746190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16232" y="1184553"/>
            <a:ext cx="6827768" cy="2244447"/>
          </a:xfrm>
          <a:prstGeom prst="rect">
            <a:avLst/>
          </a:prstGeom>
        </p:spPr>
      </p:pic>
      <p:sp>
        <p:nvSpPr>
          <p:cNvPr id="3" name="Rectangle 2"/>
          <p:cNvSpPr/>
          <p:nvPr/>
        </p:nvSpPr>
        <p:spPr>
          <a:xfrm>
            <a:off x="795131" y="3657744"/>
            <a:ext cx="10522226" cy="1200329"/>
          </a:xfrm>
          <a:prstGeom prst="rect">
            <a:avLst/>
          </a:prstGeom>
        </p:spPr>
        <p:txBody>
          <a:bodyPr wrap="square">
            <a:spAutoFit/>
          </a:bodyPr>
          <a:lstStyle/>
          <a:p>
            <a:r>
              <a:rPr lang="en-US" b="1" dirty="0"/>
              <a:t>Observation:</a:t>
            </a:r>
          </a:p>
          <a:p>
            <a:r>
              <a:rPr lang="en-US" dirty="0"/>
              <a:t>Most of the customers agreed that online shopping rises a sense of adventure. Some also agreed that shopping on preferred e-store enhances the social status of the customers. For many it is an adventurous experience and fun to kill their empty time.</a:t>
            </a:r>
          </a:p>
        </p:txBody>
      </p:sp>
    </p:spTree>
    <p:extLst>
      <p:ext uri="{BB962C8B-B14F-4D97-AF65-F5344CB8AC3E}">
        <p14:creationId xmlns:p14="http://schemas.microsoft.com/office/powerpoint/2010/main" val="4821266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886075" y="1161869"/>
            <a:ext cx="6350690" cy="2087620"/>
          </a:xfrm>
          <a:prstGeom prst="rect">
            <a:avLst/>
          </a:prstGeom>
        </p:spPr>
      </p:pic>
      <p:sp>
        <p:nvSpPr>
          <p:cNvPr id="3" name="Rectangle 2"/>
          <p:cNvSpPr/>
          <p:nvPr/>
        </p:nvSpPr>
        <p:spPr>
          <a:xfrm>
            <a:off x="873194" y="3249489"/>
            <a:ext cx="10376452" cy="2031325"/>
          </a:xfrm>
          <a:prstGeom prst="rect">
            <a:avLst/>
          </a:prstGeom>
        </p:spPr>
        <p:txBody>
          <a:bodyPr wrap="square">
            <a:spAutoFit/>
          </a:bodyPr>
          <a:lstStyle/>
          <a:p>
            <a:r>
              <a:rPr lang="en-US" b="1" dirty="0"/>
              <a:t>Observation:</a:t>
            </a:r>
          </a:p>
          <a:p>
            <a:r>
              <a:rPr lang="en-US" dirty="0"/>
              <a:t>If the shopping store is able to tend to customer needs, turn their dissatisfaction into satisfaction and compensate for mistakes, there are greater chances that customers will feel gratified. </a:t>
            </a:r>
          </a:p>
          <a:p>
            <a:r>
              <a:rPr lang="en-US" dirty="0"/>
              <a:t>Most of the customers have agreed that shopping online has helped them in a way or the other to fulfil certain roles. This step is a culmination of order accuracy, timely delivery, etc. This indicates that satisfaction of the customers is directly proportional to customer's belief of the probability of a service, previous experience. The position vibration can make them seek the company for future purchases.</a:t>
            </a:r>
          </a:p>
        </p:txBody>
      </p:sp>
    </p:spTree>
    <p:extLst>
      <p:ext uri="{BB962C8B-B14F-4D97-AF65-F5344CB8AC3E}">
        <p14:creationId xmlns:p14="http://schemas.microsoft.com/office/powerpoint/2010/main" val="27683493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448753" y="1082356"/>
            <a:ext cx="7269682" cy="2389714"/>
          </a:xfrm>
          <a:prstGeom prst="rect">
            <a:avLst/>
          </a:prstGeom>
        </p:spPr>
      </p:pic>
      <p:sp>
        <p:nvSpPr>
          <p:cNvPr id="3" name="Rectangle 2"/>
          <p:cNvSpPr/>
          <p:nvPr/>
        </p:nvSpPr>
        <p:spPr>
          <a:xfrm>
            <a:off x="808383" y="4042058"/>
            <a:ext cx="10522226" cy="1200329"/>
          </a:xfrm>
          <a:prstGeom prst="rect">
            <a:avLst/>
          </a:prstGeom>
        </p:spPr>
        <p:txBody>
          <a:bodyPr wrap="square">
            <a:spAutoFit/>
          </a:bodyPr>
          <a:lstStyle/>
          <a:p>
            <a:r>
              <a:rPr lang="en-US" b="1" dirty="0"/>
              <a:t>Observation:</a:t>
            </a:r>
          </a:p>
          <a:p>
            <a:r>
              <a:rPr lang="en-US" dirty="0"/>
              <a:t>The online sites should take efforts to make the customers feel satisfied with the product they purchased online. Thus, they will remark it as a Value for money purchase. Thus, there should be complete and relevant information about product quality.</a:t>
            </a:r>
          </a:p>
        </p:txBody>
      </p:sp>
    </p:spTree>
    <p:extLst>
      <p:ext uri="{BB962C8B-B14F-4D97-AF65-F5344CB8AC3E}">
        <p14:creationId xmlns:p14="http://schemas.microsoft.com/office/powerpoint/2010/main" val="28964458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2680" y="1073426"/>
            <a:ext cx="6836168" cy="4536442"/>
          </a:xfrm>
          <a:prstGeom prst="rect">
            <a:avLst/>
          </a:prstGeom>
        </p:spPr>
      </p:pic>
      <p:sp>
        <p:nvSpPr>
          <p:cNvPr id="3" name="Rectangle 2"/>
          <p:cNvSpPr/>
          <p:nvPr/>
        </p:nvSpPr>
        <p:spPr>
          <a:xfrm>
            <a:off x="7924801" y="693149"/>
            <a:ext cx="3564834" cy="5355312"/>
          </a:xfrm>
          <a:prstGeom prst="rect">
            <a:avLst/>
          </a:prstGeom>
        </p:spPr>
        <p:txBody>
          <a:bodyPr wrap="square">
            <a:spAutoFit/>
          </a:bodyPr>
          <a:lstStyle/>
          <a:p>
            <a:r>
              <a:rPr lang="en-US" b="1" dirty="0"/>
              <a:t>Observations:</a:t>
            </a:r>
          </a:p>
          <a:p>
            <a:pPr algn="just"/>
            <a:r>
              <a:rPr lang="en-US" dirty="0"/>
              <a:t>There are many online market players. Big names are Amazon.in, Flipkart.com, Paytm.com, Myntra.com, Snapdeal.com. These are easy to use and shop and hence more popular among customers. Additionally, these sites offer huge discounts, great offers, and has a stock of similar and different types of products in almost all categories.</a:t>
            </a:r>
          </a:p>
          <a:p>
            <a:pPr algn="just"/>
            <a:r>
              <a:rPr lang="en-US" dirty="0"/>
              <a:t>Visually Amazon and Flipkart stand out in their appeal to customers. Thus, it attracts more audiences who are ready to explore the site. Moreover, interesting brand marketing, advertising, etc. often turn the audiences into potential customers.</a:t>
            </a:r>
          </a:p>
        </p:txBody>
      </p:sp>
    </p:spTree>
    <p:extLst>
      <p:ext uri="{BB962C8B-B14F-4D97-AF65-F5344CB8AC3E}">
        <p14:creationId xmlns:p14="http://schemas.microsoft.com/office/powerpoint/2010/main" val="343419254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52630" y="759342"/>
            <a:ext cx="7165701" cy="4435510"/>
          </a:xfrm>
          <a:prstGeom prst="rect">
            <a:avLst/>
          </a:prstGeom>
        </p:spPr>
      </p:pic>
      <p:sp>
        <p:nvSpPr>
          <p:cNvPr id="3" name="Rectangle 2"/>
          <p:cNvSpPr/>
          <p:nvPr/>
        </p:nvSpPr>
        <p:spPr>
          <a:xfrm>
            <a:off x="7103165" y="2435128"/>
            <a:ext cx="4055165" cy="3416320"/>
          </a:xfrm>
          <a:prstGeom prst="rect">
            <a:avLst/>
          </a:prstGeom>
        </p:spPr>
        <p:txBody>
          <a:bodyPr wrap="square">
            <a:spAutoFit/>
          </a:bodyPr>
          <a:lstStyle/>
          <a:p>
            <a:r>
              <a:rPr lang="en-US" b="1" dirty="0"/>
              <a:t>Observation:</a:t>
            </a:r>
          </a:p>
          <a:p>
            <a:r>
              <a:rPr lang="en-US" dirty="0"/>
              <a:t>A fast loading site/app has a higher chance of customer retention than the one that takes a while to load a complete info/page. Complete description of products, seller, etc. </a:t>
            </a:r>
            <a:r>
              <a:rPr lang="en-US" dirty="0" err="1"/>
              <a:t>alongwith</a:t>
            </a:r>
            <a:r>
              <a:rPr lang="en-US" dirty="0"/>
              <a:t> a fast loading site leaves behind a good impression on the customers. Customers agreed that Amazon and Flipkart offers them good experience when it comes to both complete product description and page loading. These sites face lesser server related issues.</a:t>
            </a:r>
          </a:p>
        </p:txBody>
      </p:sp>
    </p:spTree>
    <p:extLst>
      <p:ext uri="{BB962C8B-B14F-4D97-AF65-F5344CB8AC3E}">
        <p14:creationId xmlns:p14="http://schemas.microsoft.com/office/powerpoint/2010/main" val="188995895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53898" y="714160"/>
            <a:ext cx="6974001" cy="3977109"/>
          </a:xfrm>
          <a:prstGeom prst="rect">
            <a:avLst/>
          </a:prstGeom>
        </p:spPr>
      </p:pic>
      <p:sp>
        <p:nvSpPr>
          <p:cNvPr id="3" name="Rectangle 2"/>
          <p:cNvSpPr/>
          <p:nvPr/>
        </p:nvSpPr>
        <p:spPr>
          <a:xfrm>
            <a:off x="5870713" y="2844681"/>
            <a:ext cx="5128591" cy="2585323"/>
          </a:xfrm>
          <a:prstGeom prst="rect">
            <a:avLst/>
          </a:prstGeom>
        </p:spPr>
        <p:txBody>
          <a:bodyPr wrap="square">
            <a:spAutoFit/>
          </a:bodyPr>
          <a:lstStyle/>
          <a:p>
            <a:r>
              <a:rPr lang="en-US" b="1" dirty="0"/>
              <a:t>Observation:</a:t>
            </a:r>
          </a:p>
          <a:p>
            <a:r>
              <a:rPr lang="en-US" dirty="0"/>
              <a:t>Customers feel that Amazon is more reliable and they choose to complete their purchases on Amazon faster than any other site. The reliability factor is transmitted by the shop through different factors like order accuracy, timely delivery, return and replacement, customer assistances, etc. Customers tend to complete their orders faster if there is a </a:t>
            </a:r>
            <a:r>
              <a:rPr lang="en-US" dirty="0" err="1"/>
              <a:t>timebound</a:t>
            </a:r>
            <a:r>
              <a:rPr lang="en-US" dirty="0"/>
              <a:t> discount offer, free delivery, less price, etc.</a:t>
            </a:r>
          </a:p>
        </p:txBody>
      </p:sp>
    </p:spTree>
    <p:extLst>
      <p:ext uri="{BB962C8B-B14F-4D97-AF65-F5344CB8AC3E}">
        <p14:creationId xmlns:p14="http://schemas.microsoft.com/office/powerpoint/2010/main" val="364894438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75623" y="714340"/>
            <a:ext cx="5486876" cy="5005250"/>
          </a:xfrm>
          <a:prstGeom prst="rect">
            <a:avLst/>
          </a:prstGeom>
        </p:spPr>
      </p:pic>
      <p:sp>
        <p:nvSpPr>
          <p:cNvPr id="3" name="Rectangle 2"/>
          <p:cNvSpPr/>
          <p:nvPr/>
        </p:nvSpPr>
        <p:spPr>
          <a:xfrm>
            <a:off x="6427304" y="967409"/>
            <a:ext cx="4956313" cy="1754326"/>
          </a:xfrm>
          <a:prstGeom prst="rect">
            <a:avLst/>
          </a:prstGeom>
        </p:spPr>
        <p:txBody>
          <a:bodyPr wrap="square">
            <a:spAutoFit/>
          </a:bodyPr>
          <a:lstStyle/>
          <a:p>
            <a:r>
              <a:rPr lang="en-US" b="1" dirty="0"/>
              <a:t>Observation:</a:t>
            </a:r>
          </a:p>
          <a:p>
            <a:r>
              <a:rPr lang="en-US" dirty="0"/>
              <a:t>We can see that Amazon offers speedy delivery. The site also has different types of payment options that gives the customers their free will to make a purchase of their choice. Here the second most preferred e-store is Flipkart.</a:t>
            </a:r>
          </a:p>
        </p:txBody>
      </p:sp>
    </p:spTree>
    <p:extLst>
      <p:ext uri="{BB962C8B-B14F-4D97-AF65-F5344CB8AC3E}">
        <p14:creationId xmlns:p14="http://schemas.microsoft.com/office/powerpoint/2010/main" val="237596032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75235" y="785304"/>
            <a:ext cx="6769640" cy="4528818"/>
          </a:xfrm>
          <a:prstGeom prst="rect">
            <a:avLst/>
          </a:prstGeom>
        </p:spPr>
      </p:pic>
      <p:sp>
        <p:nvSpPr>
          <p:cNvPr id="3" name="Rectangle 2"/>
          <p:cNvSpPr/>
          <p:nvPr/>
        </p:nvSpPr>
        <p:spPr>
          <a:xfrm>
            <a:off x="927653" y="5208105"/>
            <a:ext cx="9806608" cy="923330"/>
          </a:xfrm>
          <a:prstGeom prst="rect">
            <a:avLst/>
          </a:prstGeom>
        </p:spPr>
        <p:txBody>
          <a:bodyPr wrap="square">
            <a:spAutoFit/>
          </a:bodyPr>
          <a:lstStyle/>
          <a:p>
            <a:r>
              <a:rPr lang="en-US" b="1" dirty="0"/>
              <a:t>Observation:</a:t>
            </a:r>
          </a:p>
          <a:p>
            <a:r>
              <a:rPr lang="en-US" dirty="0"/>
              <a:t>Customers have faith that Amazon and Flipkart maintains privacy of their financial information. Also Amazon has multi-channel online presence which attracts customers much more than any other stores.</a:t>
            </a:r>
          </a:p>
        </p:txBody>
      </p:sp>
    </p:spTree>
    <p:extLst>
      <p:ext uri="{BB962C8B-B14F-4D97-AF65-F5344CB8AC3E}">
        <p14:creationId xmlns:p14="http://schemas.microsoft.com/office/powerpoint/2010/main" val="24826540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chemeClr val="accent4">
                    <a:lumMod val="50000"/>
                  </a:schemeClr>
                </a:solidFill>
                <a:latin typeface="Bahnschrift SemiBold" panose="020B0502040204020203" pitchFamily="34" charset="0"/>
              </a:rPr>
              <a:t>Overview</a:t>
            </a:r>
            <a:endParaRPr lang="en-IN" dirty="0">
              <a:solidFill>
                <a:schemeClr val="accent4">
                  <a:lumMod val="50000"/>
                </a:schemeClr>
              </a:solidFill>
              <a:latin typeface="Bahnschrift SemiBold" panose="020B0502040204020203" pitchFamily="34" charset="0"/>
            </a:endParaRPr>
          </a:p>
        </p:txBody>
      </p:sp>
      <p:sp>
        <p:nvSpPr>
          <p:cNvPr id="3" name="Content Placeholder 2"/>
          <p:cNvSpPr>
            <a:spLocks noGrp="1"/>
          </p:cNvSpPr>
          <p:nvPr>
            <p:ph idx="1"/>
          </p:nvPr>
        </p:nvSpPr>
        <p:spPr/>
        <p:txBody>
          <a:bodyPr/>
          <a:lstStyle/>
          <a:p>
            <a:pPr marL="0" indent="0" algn="ctr">
              <a:buNone/>
            </a:pPr>
            <a:r>
              <a:rPr lang="en-US" dirty="0" smtClean="0"/>
              <a:t>An </a:t>
            </a:r>
            <a:r>
              <a:rPr lang="en-US" dirty="0"/>
              <a:t>e-commerce company generally has a huge number of customers and runs at the risk of churning to a competitor. Therefore, it was necessary to find out insights as to which customers are at the risk of leaving, why they may leave, and on which customers should the company focus the retention effort on.</a:t>
            </a:r>
          </a:p>
          <a:p>
            <a:endParaRPr lang="en-IN" dirty="0"/>
          </a:p>
        </p:txBody>
      </p:sp>
    </p:spTree>
    <p:extLst>
      <p:ext uri="{BB962C8B-B14F-4D97-AF65-F5344CB8AC3E}">
        <p14:creationId xmlns:p14="http://schemas.microsoft.com/office/powerpoint/2010/main" val="42229996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164526" y="864301"/>
            <a:ext cx="6186633" cy="3800464"/>
          </a:xfrm>
          <a:prstGeom prst="rect">
            <a:avLst/>
          </a:prstGeom>
        </p:spPr>
      </p:pic>
      <p:sp>
        <p:nvSpPr>
          <p:cNvPr id="3" name="Rectangle 2"/>
          <p:cNvSpPr/>
          <p:nvPr/>
        </p:nvSpPr>
        <p:spPr>
          <a:xfrm>
            <a:off x="805639" y="4664765"/>
            <a:ext cx="10151165" cy="1200329"/>
          </a:xfrm>
          <a:prstGeom prst="rect">
            <a:avLst/>
          </a:prstGeom>
        </p:spPr>
        <p:txBody>
          <a:bodyPr wrap="square">
            <a:spAutoFit/>
          </a:bodyPr>
          <a:lstStyle/>
          <a:p>
            <a:r>
              <a:rPr lang="en-US" b="1" dirty="0"/>
              <a:t>Observation:</a:t>
            </a:r>
          </a:p>
          <a:p>
            <a:r>
              <a:rPr lang="en-US" dirty="0"/>
              <a:t>Amazon seems to be again on top for its promotions and sales periods in some days. During this time the site will take more time to display the pictures and graphics than usual and also greater time to login. </a:t>
            </a:r>
            <a:r>
              <a:rPr lang="en-US" dirty="0" err="1"/>
              <a:t>Myntra</a:t>
            </a:r>
            <a:r>
              <a:rPr lang="en-US" dirty="0"/>
              <a:t> </a:t>
            </a:r>
            <a:r>
              <a:rPr lang="en-US" dirty="0" smtClean="0"/>
              <a:t>and </a:t>
            </a:r>
            <a:r>
              <a:rPr lang="en-US" dirty="0" err="1"/>
              <a:t>Snapdeal</a:t>
            </a:r>
            <a:r>
              <a:rPr lang="en-US" dirty="0"/>
              <a:t> also follows a similar approach on days of promotion or sales period.</a:t>
            </a:r>
          </a:p>
        </p:txBody>
      </p:sp>
    </p:spTree>
    <p:extLst>
      <p:ext uri="{BB962C8B-B14F-4D97-AF65-F5344CB8AC3E}">
        <p14:creationId xmlns:p14="http://schemas.microsoft.com/office/powerpoint/2010/main" val="199632419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02909" y="775643"/>
            <a:ext cx="5730737" cy="3212870"/>
          </a:xfrm>
          <a:prstGeom prst="rect">
            <a:avLst/>
          </a:prstGeom>
        </p:spPr>
      </p:pic>
      <p:sp>
        <p:nvSpPr>
          <p:cNvPr id="3" name="Rectangle 2"/>
          <p:cNvSpPr/>
          <p:nvPr/>
        </p:nvSpPr>
        <p:spPr>
          <a:xfrm>
            <a:off x="874643" y="4122868"/>
            <a:ext cx="10482470" cy="1200329"/>
          </a:xfrm>
          <a:prstGeom prst="rect">
            <a:avLst/>
          </a:prstGeom>
        </p:spPr>
        <p:txBody>
          <a:bodyPr wrap="square">
            <a:spAutoFit/>
          </a:bodyPr>
          <a:lstStyle/>
          <a:p>
            <a:r>
              <a:rPr lang="en-US" b="1" dirty="0"/>
              <a:t>Observation:</a:t>
            </a:r>
          </a:p>
          <a:p>
            <a:r>
              <a:rPr lang="en-US" dirty="0"/>
              <a:t>We can see that at times of promotion and sales, </a:t>
            </a:r>
            <a:r>
              <a:rPr lang="en-US" dirty="0" err="1"/>
              <a:t>Myntra</a:t>
            </a:r>
            <a:r>
              <a:rPr lang="en-US" dirty="0"/>
              <a:t> takes longer to load and has late declaration of price as several customers tries to shop on the site. The sales and promotions are done in order to clear the sales. The prices are fixed after comparing with the other sites. Also certain benefits might be offered to customers.</a:t>
            </a:r>
          </a:p>
        </p:txBody>
      </p:sp>
    </p:spTree>
    <p:extLst>
      <p:ext uri="{BB962C8B-B14F-4D97-AF65-F5344CB8AC3E}">
        <p14:creationId xmlns:p14="http://schemas.microsoft.com/office/powerpoint/2010/main" val="293585983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17379" y="987286"/>
            <a:ext cx="6147968" cy="3629917"/>
          </a:xfrm>
          <a:prstGeom prst="rect">
            <a:avLst/>
          </a:prstGeom>
        </p:spPr>
      </p:pic>
      <p:sp>
        <p:nvSpPr>
          <p:cNvPr id="3" name="Rectangle 2"/>
          <p:cNvSpPr/>
          <p:nvPr/>
        </p:nvSpPr>
        <p:spPr>
          <a:xfrm>
            <a:off x="781878" y="4617203"/>
            <a:ext cx="10495722" cy="1200329"/>
          </a:xfrm>
          <a:prstGeom prst="rect">
            <a:avLst/>
          </a:prstGeom>
        </p:spPr>
        <p:txBody>
          <a:bodyPr wrap="square">
            <a:spAutoFit/>
          </a:bodyPr>
          <a:lstStyle/>
          <a:p>
            <a:r>
              <a:rPr lang="en-US" b="1" dirty="0"/>
              <a:t>Observation:</a:t>
            </a:r>
          </a:p>
          <a:p>
            <a:r>
              <a:rPr lang="en-US" dirty="0"/>
              <a:t>We can see </a:t>
            </a:r>
            <a:r>
              <a:rPr lang="en-US" dirty="0" err="1"/>
              <a:t>Snapdeal</a:t>
            </a:r>
            <a:r>
              <a:rPr lang="en-US" dirty="0"/>
              <a:t> has limited mode of payment followed by Amazon. On the other hand, </a:t>
            </a:r>
            <a:r>
              <a:rPr lang="en-US" dirty="0" err="1"/>
              <a:t>Paytm</a:t>
            </a:r>
            <a:r>
              <a:rPr lang="en-US" dirty="0"/>
              <a:t> requires a longer delivery period than others. A customer is mostly willing to choose a company which offers quick delivery rather than a slow one.</a:t>
            </a:r>
          </a:p>
        </p:txBody>
      </p:sp>
    </p:spTree>
    <p:extLst>
      <p:ext uri="{BB962C8B-B14F-4D97-AF65-F5344CB8AC3E}">
        <p14:creationId xmlns:p14="http://schemas.microsoft.com/office/powerpoint/2010/main" val="14992108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58887" y="775281"/>
            <a:ext cx="7728915" cy="3190233"/>
          </a:xfrm>
          <a:prstGeom prst="rect">
            <a:avLst/>
          </a:prstGeom>
        </p:spPr>
      </p:pic>
      <p:sp>
        <p:nvSpPr>
          <p:cNvPr id="3" name="Rectangle 2"/>
          <p:cNvSpPr/>
          <p:nvPr/>
        </p:nvSpPr>
        <p:spPr>
          <a:xfrm>
            <a:off x="874642" y="3800135"/>
            <a:ext cx="10455965" cy="1754326"/>
          </a:xfrm>
          <a:prstGeom prst="rect">
            <a:avLst/>
          </a:prstGeom>
        </p:spPr>
        <p:txBody>
          <a:bodyPr wrap="square">
            <a:spAutoFit/>
          </a:bodyPr>
          <a:lstStyle/>
          <a:p>
            <a:r>
              <a:rPr lang="en-US" b="1" dirty="0"/>
              <a:t>Observation:</a:t>
            </a:r>
          </a:p>
          <a:p>
            <a:r>
              <a:rPr lang="en-US" dirty="0"/>
              <a:t>We can see that Amazon changes its web/app designs very frequently so that it can attract customers. The site also gets updated everyday in order to stay in trend and meet customer needs. However, it has a longer moving time while moving from one page and sometimes it may shutdown too.</a:t>
            </a:r>
          </a:p>
          <a:p>
            <a:r>
              <a:rPr lang="en-US" dirty="0"/>
              <a:t>We also see Amazon is more efficient. One would easily recommend Amazon followed by Flipkart as the best Indian online retailer store for purchasing all types of products, as these sites offer great benefits.</a:t>
            </a:r>
          </a:p>
        </p:txBody>
      </p:sp>
    </p:spTree>
    <p:extLst>
      <p:ext uri="{BB962C8B-B14F-4D97-AF65-F5344CB8AC3E}">
        <p14:creationId xmlns:p14="http://schemas.microsoft.com/office/powerpoint/2010/main" val="18603628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54156" y="1197905"/>
            <a:ext cx="10204174" cy="4562403"/>
          </a:xfrm>
          <a:prstGeom prst="rect">
            <a:avLst/>
          </a:prstGeom>
        </p:spPr>
        <p:txBody>
          <a:bodyPr wrap="square">
            <a:spAutoFit/>
          </a:bodyPr>
          <a:lstStyle/>
          <a:p>
            <a:pPr marL="85090" indent="-6350">
              <a:lnSpc>
                <a:spcPct val="105000"/>
              </a:lnSpc>
              <a:spcAft>
                <a:spcPts val="925"/>
              </a:spcAft>
            </a:pPr>
            <a:r>
              <a:rPr lang="en-IN" sz="3200" dirty="0">
                <a:solidFill>
                  <a:schemeClr val="accent4">
                    <a:lumMod val="50000"/>
                  </a:schemeClr>
                </a:solidFill>
                <a:latin typeface="Arial Rounded MT Bold" panose="020F0704030504030204" pitchFamily="34" charset="0"/>
                <a:ea typeface="Cambria" panose="02040503050406030204" pitchFamily="18" charset="0"/>
                <a:cs typeface="Cambria" panose="02040503050406030204" pitchFamily="18" charset="0"/>
              </a:rPr>
              <a:t>Interpretation of the Results: </a:t>
            </a:r>
            <a:endParaRPr lang="en-IN" sz="1600" dirty="0">
              <a:solidFill>
                <a:schemeClr val="accent4">
                  <a:lumMod val="50000"/>
                </a:schemeClr>
              </a:solidFill>
              <a:latin typeface="Arial Rounded MT Bold" panose="020F0704030504030204" pitchFamily="34" charset="0"/>
              <a:ea typeface="Calibri" panose="020F0502020204030204" pitchFamily="34" charset="0"/>
              <a:cs typeface="Times New Roman" panose="02020603050405020304" pitchFamily="18" charset="0"/>
            </a:endParaRPr>
          </a:p>
          <a:p>
            <a:pPr marL="88265" marR="167640" algn="just">
              <a:lnSpc>
                <a:spcPct val="107000"/>
              </a:lnSpc>
              <a:spcAft>
                <a:spcPts val="1350"/>
              </a:spcAft>
            </a:pPr>
            <a:r>
              <a:rPr lang="en-IN" dirty="0">
                <a:latin typeface="Calibri" panose="020F0502020204030204" pitchFamily="34" charset="0"/>
                <a:ea typeface="Calibri" panose="020F0502020204030204" pitchFamily="34" charset="0"/>
                <a:cs typeface="Times New Roman" panose="02020603050405020304" pitchFamily="18" charset="0"/>
              </a:rPr>
              <a:t>The results that were interpreted from the visualization are as follows: </a:t>
            </a:r>
          </a:p>
          <a:p>
            <a:pPr marL="342900" marR="167640" lvl="0" indent="-342900" algn="just">
              <a:lnSpc>
                <a:spcPct val="107000"/>
              </a:lnSpc>
              <a:spcAft>
                <a:spcPts val="1310"/>
              </a:spcAft>
              <a:buFont typeface="Symbol" panose="05050102010706020507" pitchFamily="18" charset="2"/>
              <a:buChar char=""/>
            </a:pPr>
            <a:r>
              <a:rPr lang="en-IN" dirty="0">
                <a:latin typeface="Calibri" panose="020F0502020204030204" pitchFamily="34" charset="0"/>
                <a:ea typeface="Calibri" panose="020F0502020204030204" pitchFamily="34" charset="0"/>
                <a:cs typeface="Times New Roman" panose="02020603050405020304" pitchFamily="18" charset="0"/>
              </a:rPr>
              <a:t>The survey reveals that most customers agreed with certain things like ecommerce website should have empathy towards the customers, the website content must be easy to read and understand, similar products should be highlighted for product comparison, payment should be convenient, trustworthy and they feel gratified while shopping etc. </a:t>
            </a:r>
          </a:p>
          <a:p>
            <a:pPr marL="342900" marR="167640" lvl="0" indent="-342900" algn="just">
              <a:lnSpc>
                <a:spcPct val="107000"/>
              </a:lnSpc>
              <a:spcAft>
                <a:spcPts val="1310"/>
              </a:spcAft>
              <a:buFont typeface="Symbol" panose="05050102010706020507" pitchFamily="18" charset="2"/>
              <a:buChar char=""/>
            </a:pPr>
            <a:r>
              <a:rPr lang="en-IN" dirty="0">
                <a:latin typeface="Calibri" panose="020F0502020204030204" pitchFamily="34" charset="0"/>
                <a:ea typeface="Calibri" panose="020F0502020204030204" pitchFamily="34" charset="0"/>
                <a:cs typeface="Times New Roman" panose="02020603050405020304" pitchFamily="18" charset="0"/>
              </a:rPr>
              <a:t>The respondents were asked to give ratings and feedback regarding certain statements that may be used to describe their ideal online store</a:t>
            </a:r>
            <a:r>
              <a:rPr lang="en-IN" dirty="0">
                <a:latin typeface="Calibri" panose="020F0502020204030204" pitchFamily="34" charset="0"/>
                <a:ea typeface="Calibri" panose="020F0502020204030204" pitchFamily="34" charset="0"/>
                <a:cs typeface="Calibri" panose="020F0502020204030204" pitchFamily="34" charset="0"/>
              </a:rPr>
              <a:t>. </a:t>
            </a:r>
            <a:r>
              <a:rPr lang="en-IN" dirty="0">
                <a:latin typeface="Calibri" panose="020F0502020204030204" pitchFamily="34" charset="0"/>
                <a:ea typeface="Calibri" panose="020F0502020204030204" pitchFamily="34" charset="0"/>
                <a:cs typeface="Times New Roman" panose="02020603050405020304" pitchFamily="18" charset="0"/>
              </a:rPr>
              <a:t>We have found answers from customers like which websites among listed sites they are familiar with, they find easy to use, reliable, secured, about their delivery, change in web design, etc. </a:t>
            </a:r>
          </a:p>
          <a:p>
            <a:pPr marL="342900" marR="167640" lvl="0" indent="-342900" algn="just">
              <a:lnSpc>
                <a:spcPct val="107000"/>
              </a:lnSpc>
              <a:spcAft>
                <a:spcPts val="210"/>
              </a:spcAft>
              <a:buFont typeface="Symbol" panose="05050102010706020507" pitchFamily="18" charset="2"/>
              <a:buChar char=""/>
            </a:pPr>
            <a:r>
              <a:rPr lang="en-IN" dirty="0">
                <a:latin typeface="Calibri" panose="020F0502020204030204" pitchFamily="34" charset="0"/>
                <a:ea typeface="Calibri" panose="020F0502020204030204" pitchFamily="34" charset="0"/>
                <a:cs typeface="Times New Roman" panose="02020603050405020304" pitchFamily="18" charset="0"/>
              </a:rPr>
              <a:t>We have that most respondents found Amazon.in as the most used and favourite website followed by Flipkart, Snapdeal.com and Paytm.com. </a:t>
            </a:r>
          </a:p>
        </p:txBody>
      </p:sp>
    </p:spTree>
    <p:extLst>
      <p:ext uri="{BB962C8B-B14F-4D97-AF65-F5344CB8AC3E}">
        <p14:creationId xmlns:p14="http://schemas.microsoft.com/office/powerpoint/2010/main" val="94364305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14401" y="1028343"/>
            <a:ext cx="10442712" cy="4832092"/>
          </a:xfrm>
          <a:prstGeom prst="rect">
            <a:avLst/>
          </a:prstGeom>
        </p:spPr>
        <p:txBody>
          <a:bodyPr wrap="square">
            <a:spAutoFit/>
          </a:bodyPr>
          <a:lstStyle/>
          <a:p>
            <a:r>
              <a:rPr lang="en-US" sz="2800" dirty="0">
                <a:solidFill>
                  <a:schemeClr val="accent4">
                    <a:lumMod val="50000"/>
                  </a:schemeClr>
                </a:solidFill>
                <a:latin typeface="Arial Rounded MT Bold" panose="020F0704030504030204" pitchFamily="34" charset="0"/>
              </a:rPr>
              <a:t>Findings of the Data </a:t>
            </a:r>
            <a:r>
              <a:rPr lang="en-US" sz="2800" dirty="0" smtClean="0">
                <a:solidFill>
                  <a:schemeClr val="accent4">
                    <a:lumMod val="50000"/>
                  </a:schemeClr>
                </a:solidFill>
                <a:latin typeface="Arial Rounded MT Bold" panose="020F0704030504030204" pitchFamily="34" charset="0"/>
              </a:rPr>
              <a:t>Analysis</a:t>
            </a:r>
          </a:p>
          <a:p>
            <a:endParaRPr lang="en-US" sz="2800" dirty="0">
              <a:solidFill>
                <a:schemeClr val="accent4">
                  <a:lumMod val="50000"/>
                </a:schemeClr>
              </a:solidFill>
              <a:latin typeface="Arial Rounded MT Bold" panose="020F0704030504030204" pitchFamily="34" charset="0"/>
            </a:endParaRPr>
          </a:p>
          <a:p>
            <a:pPr marL="342900" indent="-342900">
              <a:buAutoNum type="arabicPeriod"/>
            </a:pPr>
            <a:r>
              <a:rPr lang="en-US" dirty="0" smtClean="0"/>
              <a:t>Quality </a:t>
            </a:r>
            <a:r>
              <a:rPr lang="en-US" dirty="0"/>
              <a:t>of ecommerce sites and the factors leading to activation and retention</a:t>
            </a:r>
            <a:r>
              <a:rPr lang="en-US" dirty="0" smtClean="0"/>
              <a:t>.</a:t>
            </a:r>
          </a:p>
          <a:p>
            <a:endParaRPr lang="en-US" dirty="0"/>
          </a:p>
          <a:p>
            <a:pPr marL="342900" indent="-342900">
              <a:buAutoNum type="arabicPeriod" startAt="2"/>
            </a:pPr>
            <a:r>
              <a:rPr lang="en-US" dirty="0" smtClean="0"/>
              <a:t>How </a:t>
            </a:r>
            <a:r>
              <a:rPr lang="en-US" dirty="0"/>
              <a:t>ecommerce websites affect customer satisfaction, customer trust, and customer </a:t>
            </a:r>
            <a:r>
              <a:rPr lang="en-US" dirty="0" err="1"/>
              <a:t>behaviour</a:t>
            </a:r>
            <a:r>
              <a:rPr lang="en-US" dirty="0"/>
              <a:t>, i.e., repurchase intention, customer loyalty, and site revisit</a:t>
            </a:r>
            <a:r>
              <a:rPr lang="en-US" dirty="0" smtClean="0"/>
              <a:t>.</a:t>
            </a:r>
          </a:p>
          <a:p>
            <a:endParaRPr lang="en-US" dirty="0"/>
          </a:p>
          <a:p>
            <a:pPr marL="342900" indent="-342900">
              <a:buAutoNum type="arabicPeriod" startAt="3"/>
            </a:pPr>
            <a:r>
              <a:rPr lang="en-US" dirty="0" smtClean="0"/>
              <a:t>The </a:t>
            </a:r>
            <a:r>
              <a:rPr lang="en-US" dirty="0"/>
              <a:t>factors like product information, convenient payment modes, Trust, Role Fulfilment, change in website design, security/privacy, etc. which throw a positive impact on the ecommerce sites. There were several other factors that did not seem to impact the site which the companies can work to their benefit like ease of navigation, loading and processing speed, longer delivery period, etc</a:t>
            </a:r>
            <a:r>
              <a:rPr lang="en-US" dirty="0" smtClean="0"/>
              <a:t>.</a:t>
            </a:r>
          </a:p>
          <a:p>
            <a:endParaRPr lang="en-US" dirty="0" smtClean="0"/>
          </a:p>
          <a:p>
            <a:r>
              <a:rPr lang="en-US" dirty="0" smtClean="0"/>
              <a:t>4</a:t>
            </a:r>
            <a:r>
              <a:rPr lang="en-US" dirty="0"/>
              <a:t>.	Customer satisfaction and customer trust were found the most important factors</a:t>
            </a:r>
          </a:p>
          <a:p>
            <a:endParaRPr lang="en-US" dirty="0" smtClean="0"/>
          </a:p>
          <a:p>
            <a:r>
              <a:rPr lang="en-US" dirty="0" smtClean="0"/>
              <a:t>5</a:t>
            </a:r>
            <a:r>
              <a:rPr lang="en-US" dirty="0"/>
              <a:t>.	The mains reasons that attract customers to shop online and the obstacles which discourage consumers from shopping online.</a:t>
            </a:r>
          </a:p>
        </p:txBody>
      </p:sp>
    </p:spTree>
    <p:extLst>
      <p:ext uri="{BB962C8B-B14F-4D97-AF65-F5344CB8AC3E}">
        <p14:creationId xmlns:p14="http://schemas.microsoft.com/office/powerpoint/2010/main" val="32909770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411896" y="814937"/>
            <a:ext cx="7394713" cy="4444695"/>
          </a:xfrm>
          <a:prstGeom prst="rect">
            <a:avLst/>
          </a:prstGeom>
        </p:spPr>
      </p:pic>
      <p:sp>
        <p:nvSpPr>
          <p:cNvPr id="3" name="TextBox 2"/>
          <p:cNvSpPr txBox="1"/>
          <p:nvPr/>
        </p:nvSpPr>
        <p:spPr>
          <a:xfrm>
            <a:off x="1883127" y="5367130"/>
            <a:ext cx="8452250" cy="369332"/>
          </a:xfrm>
          <a:prstGeom prst="rect">
            <a:avLst/>
          </a:prstGeom>
          <a:noFill/>
        </p:spPr>
        <p:txBody>
          <a:bodyPr wrap="none" rtlCol="0">
            <a:spAutoFit/>
          </a:bodyPr>
          <a:lstStyle/>
          <a:p>
            <a:r>
              <a:rPr lang="en-IN" dirty="0" smtClean="0"/>
              <a:t>Customers are keen to make purchases from an e-store only if the above factors are satisfied.</a:t>
            </a:r>
            <a:endParaRPr lang="en-IN" dirty="0"/>
          </a:p>
        </p:txBody>
      </p:sp>
    </p:spTree>
    <p:extLst>
      <p:ext uri="{BB962C8B-B14F-4D97-AF65-F5344CB8AC3E}">
        <p14:creationId xmlns:p14="http://schemas.microsoft.com/office/powerpoint/2010/main" val="324557755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95402" y="982133"/>
            <a:ext cx="9601196" cy="1164720"/>
          </a:xfrm>
        </p:spPr>
        <p:txBody>
          <a:bodyPr>
            <a:normAutofit/>
          </a:bodyPr>
          <a:lstStyle/>
          <a:p>
            <a:r>
              <a:rPr lang="en-US" b="1" dirty="0" smtClean="0">
                <a:solidFill>
                  <a:schemeClr val="accent4">
                    <a:lumMod val="50000"/>
                  </a:schemeClr>
                </a:solidFill>
              </a:rPr>
              <a:t>Conclusions</a:t>
            </a:r>
            <a:endParaRPr lang="en-IN" dirty="0"/>
          </a:p>
        </p:txBody>
      </p:sp>
      <p:sp>
        <p:nvSpPr>
          <p:cNvPr id="4" name="Content Placeholder 3"/>
          <p:cNvSpPr>
            <a:spLocks noGrp="1"/>
          </p:cNvSpPr>
          <p:nvPr>
            <p:ph idx="1"/>
          </p:nvPr>
        </p:nvSpPr>
        <p:spPr>
          <a:xfrm>
            <a:off x="788504" y="2597425"/>
            <a:ext cx="10634870" cy="3405809"/>
          </a:xfrm>
        </p:spPr>
        <p:txBody>
          <a:bodyPr>
            <a:noAutofit/>
          </a:bodyPr>
          <a:lstStyle/>
          <a:p>
            <a:r>
              <a:rPr lang="en-US" sz="1600" dirty="0" smtClean="0">
                <a:latin typeface="Calibri" panose="020F0502020204030204" pitchFamily="34" charset="0"/>
                <a:cs typeface="Calibri" panose="020F0502020204030204" pitchFamily="34" charset="0"/>
              </a:rPr>
              <a:t>Through this project I was able to understand the factors that makes an online shopping site successful.</a:t>
            </a:r>
          </a:p>
          <a:p>
            <a:r>
              <a:rPr lang="en-US" sz="1600" dirty="0" smtClean="0">
                <a:latin typeface="Calibri" panose="020F0502020204030204" pitchFamily="34" charset="0"/>
                <a:cs typeface="Calibri" panose="020F0502020204030204" pitchFamily="34" charset="0"/>
              </a:rPr>
              <a:t>The data revealed that </a:t>
            </a:r>
            <a:r>
              <a:rPr lang="en-US" sz="1600" dirty="0">
                <a:latin typeface="Calibri" panose="020F0502020204030204" pitchFamily="34" charset="0"/>
                <a:cs typeface="Calibri" panose="020F0502020204030204" pitchFamily="34" charset="0"/>
              </a:rPr>
              <a:t>customers rely on a number of factors when it comes to purchasing online. Some of the important factors as per our analysis is complete and correct information, net benefit, time saving, ease of navigation, security and privacy.</a:t>
            </a:r>
          </a:p>
          <a:p>
            <a:r>
              <a:rPr lang="en-US" sz="1600" dirty="0">
                <a:latin typeface="Calibri" panose="020F0502020204030204" pitchFamily="34" charset="0"/>
                <a:cs typeface="Calibri" panose="020F0502020204030204" pitchFamily="34" charset="0"/>
              </a:rPr>
              <a:t>We also found that </a:t>
            </a:r>
            <a:r>
              <a:rPr lang="en-US" sz="1600" b="1" dirty="0">
                <a:latin typeface="Calibri" panose="020F0502020204030204" pitchFamily="34" charset="0"/>
                <a:cs typeface="Calibri" panose="020F0502020204030204" pitchFamily="34" charset="0"/>
              </a:rPr>
              <a:t>Amazon</a:t>
            </a:r>
            <a:r>
              <a:rPr lang="en-US" sz="1600" dirty="0">
                <a:latin typeface="Calibri" panose="020F0502020204030204" pitchFamily="34" charset="0"/>
                <a:cs typeface="Calibri" panose="020F0502020204030204" pitchFamily="34" charset="0"/>
              </a:rPr>
              <a:t> </a:t>
            </a:r>
            <a:r>
              <a:rPr lang="en-US" sz="1600" dirty="0" smtClean="0">
                <a:latin typeface="Calibri" panose="020F0502020204030204" pitchFamily="34" charset="0"/>
                <a:cs typeface="Calibri" panose="020F0502020204030204" pitchFamily="34" charset="0"/>
              </a:rPr>
              <a:t>is perhaps </a:t>
            </a:r>
            <a:r>
              <a:rPr lang="en-US" sz="1600" dirty="0">
                <a:latin typeface="Calibri" panose="020F0502020204030204" pitchFamily="34" charset="0"/>
                <a:cs typeface="Calibri" panose="020F0502020204030204" pitchFamily="34" charset="0"/>
              </a:rPr>
              <a:t>the most </a:t>
            </a:r>
            <a:r>
              <a:rPr lang="en-US" sz="1600" dirty="0" err="1">
                <a:latin typeface="Calibri" panose="020F0502020204030204" pitchFamily="34" charset="0"/>
                <a:cs typeface="Calibri" panose="020F0502020204030204" pitchFamily="34" charset="0"/>
              </a:rPr>
              <a:t>favourite</a:t>
            </a:r>
            <a:r>
              <a:rPr lang="en-US" sz="1600" dirty="0">
                <a:latin typeface="Calibri" panose="020F0502020204030204" pitchFamily="34" charset="0"/>
                <a:cs typeface="Calibri" panose="020F0502020204030204" pitchFamily="34" charset="0"/>
              </a:rPr>
              <a:t> website or app for most customers as it offers lucrative discounts, remains in trend with regular updates, offers utmost data security and privacy when it comes to satisfying its customers. They feel a sense of trust when shopping with Amazon. Moreover, with wide variety of products, multi-channel assistance and multiple payment modes the site is popular among most people. Hence, without </a:t>
            </a:r>
            <a:r>
              <a:rPr lang="en-US" sz="1600" dirty="0" smtClean="0">
                <a:latin typeface="Calibri" panose="020F0502020204030204" pitchFamily="34" charset="0"/>
                <a:cs typeface="Calibri" panose="020F0502020204030204" pitchFamily="34" charset="0"/>
              </a:rPr>
              <a:t>any doubt we can say that it has better customer retention and activation. </a:t>
            </a:r>
          </a:p>
          <a:p>
            <a:r>
              <a:rPr lang="en-US" sz="1600" dirty="0" smtClean="0">
                <a:latin typeface="Calibri" panose="020F0502020204030204" pitchFamily="34" charset="0"/>
                <a:cs typeface="Calibri" panose="020F0502020204030204" pitchFamily="34" charset="0"/>
              </a:rPr>
              <a:t>Therefore, we may conclude that for customer retention and activation businesses should focus their efforts on building trust, ensure empathy towards it customers, offer utmost privacy and security, cater to customer needs and offer multi-channel assistance, so, that customers feel gratified and tend to return to the site/app for their quality services. </a:t>
            </a:r>
            <a:endParaRPr lang="en-IN"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465751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676939" y="1681369"/>
            <a:ext cx="6891130" cy="3557588"/>
          </a:xfrm>
          <a:prstGeom prst="rect">
            <a:avLst/>
          </a:prstGeom>
        </p:spPr>
      </p:pic>
    </p:spTree>
    <p:extLst>
      <p:ext uri="{BB962C8B-B14F-4D97-AF65-F5344CB8AC3E}">
        <p14:creationId xmlns:p14="http://schemas.microsoft.com/office/powerpoint/2010/main" val="36295492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solidFill>
                  <a:schemeClr val="accent4">
                    <a:lumMod val="50000"/>
                  </a:schemeClr>
                </a:solidFill>
                <a:latin typeface="Bahnschrift SemiBold Condensed" panose="020B0502040204020203" pitchFamily="34" charset="0"/>
              </a:rPr>
              <a:t>Introduction</a:t>
            </a:r>
            <a:endParaRPr lang="en-IN" dirty="0">
              <a:solidFill>
                <a:schemeClr val="accent4">
                  <a:lumMod val="50000"/>
                </a:schemeClr>
              </a:solidFill>
              <a:latin typeface="Bahnschrift SemiBold Condensed" panose="020B0502040204020203" pitchFamily="34" charset="0"/>
            </a:endParaRPr>
          </a:p>
        </p:txBody>
      </p:sp>
      <p:sp>
        <p:nvSpPr>
          <p:cNvPr id="3" name="Content Placeholder 2"/>
          <p:cNvSpPr>
            <a:spLocks noGrp="1"/>
          </p:cNvSpPr>
          <p:nvPr>
            <p:ph idx="1"/>
          </p:nvPr>
        </p:nvSpPr>
        <p:spPr/>
        <p:txBody>
          <a:bodyPr>
            <a:normAutofit fontScale="62500" lnSpcReduction="20000"/>
          </a:bodyPr>
          <a:lstStyle/>
          <a:p>
            <a:r>
              <a:rPr lang="en-IN" sz="2900" dirty="0" smtClean="0"/>
              <a:t>In </a:t>
            </a:r>
            <a:r>
              <a:rPr lang="en-IN" sz="2900" dirty="0"/>
              <a:t>today’s world the whole equation of conducting a business has changed. As per Online Business vs Offline Business Statistics, </a:t>
            </a:r>
            <a:r>
              <a:rPr lang="en-IN" sz="2900" b="1" dirty="0"/>
              <a:t>82% of consumers use online media every day compared to offline media (24%)</a:t>
            </a:r>
            <a:r>
              <a:rPr lang="en-IN" sz="2900" dirty="0"/>
              <a:t>. There we understand that business can see more profitability in an online platform when compared to their physical counterparts. Now this calls for a competition to keep the audiences entertained or rather engaged and convert the leads into profitable ROI. </a:t>
            </a:r>
          </a:p>
          <a:p>
            <a:r>
              <a:rPr lang="en-IN" sz="2900" dirty="0" err="1"/>
              <a:t>Infact</a:t>
            </a:r>
            <a:r>
              <a:rPr lang="en-IN" sz="2900" dirty="0"/>
              <a:t>, customer retention is one of the main relationship marketing objectives. Currently the perception and application of customer retention is significantly valuable for companies. Thus, in order to perceive and apply marketing principles in practice relevantly, it is important to ground theoretically and assess empirically customer retention.</a:t>
            </a:r>
          </a:p>
          <a:p>
            <a:r>
              <a:rPr lang="en-IN" sz="2900" dirty="0"/>
              <a:t>Let’s take into account the details of an e-commerce shopping site to understand how several factors can change the statistics of customer retention. </a:t>
            </a:r>
          </a:p>
          <a:p>
            <a:pPr marL="0" indent="0">
              <a:buNone/>
            </a:pPr>
            <a:endParaRPr lang="en-IN" dirty="0"/>
          </a:p>
        </p:txBody>
      </p:sp>
    </p:spTree>
    <p:extLst>
      <p:ext uri="{BB962C8B-B14F-4D97-AF65-F5344CB8AC3E}">
        <p14:creationId xmlns:p14="http://schemas.microsoft.com/office/powerpoint/2010/main" val="1710644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4">
                    <a:lumMod val="50000"/>
                  </a:schemeClr>
                </a:solidFill>
                <a:latin typeface="Bahnschrift SemiBold" panose="020B0502040204020203" pitchFamily="34" charset="0"/>
              </a:rPr>
              <a:t>Problem Statement</a:t>
            </a:r>
            <a:endParaRPr lang="en-IN" dirty="0">
              <a:solidFill>
                <a:schemeClr val="accent4">
                  <a:lumMod val="50000"/>
                </a:schemeClr>
              </a:solidFill>
              <a:latin typeface="Bahnschrift SemiBold" panose="020B0502040204020203" pitchFamily="34" charset="0"/>
            </a:endParaRPr>
          </a:p>
        </p:txBody>
      </p:sp>
      <p:sp>
        <p:nvSpPr>
          <p:cNvPr id="3" name="Content Placeholder 2"/>
          <p:cNvSpPr>
            <a:spLocks noGrp="1"/>
          </p:cNvSpPr>
          <p:nvPr>
            <p:ph idx="1"/>
          </p:nvPr>
        </p:nvSpPr>
        <p:spPr/>
        <p:txBody>
          <a:bodyPr>
            <a:normAutofit/>
          </a:bodyPr>
          <a:lstStyle/>
          <a:p>
            <a:r>
              <a:rPr lang="en-IN" sz="1800" dirty="0"/>
              <a:t>Owing to the rate of increase in online purchasing, companies now need to focus on improving customer experience. Here, customers’ satisfaction can be attributed as one of the most important factors to ensure greater customer retention. In this regard, companies need to find out “What individual factors motivate a buyer to purchase online as well as restrain to purchase online?”. We will discuss about this in data analysis part. </a:t>
            </a:r>
          </a:p>
          <a:p>
            <a:r>
              <a:rPr lang="en-IN" sz="1800" dirty="0"/>
              <a:t>The main aim of this project is to explore consumer perceptions of internet-based e-retailing. Customer satisfaction has emerged as one of the most important factors that guarantee the success of online store; it has been posited as a key stimulant of purchase, repurchase intentions and customer loyalty. A comprehensive review of the literature, theories and models have been carried out to propose the models for customer activation and customer retention. </a:t>
            </a:r>
            <a:endParaRPr lang="en-IN" sz="1800" dirty="0"/>
          </a:p>
        </p:txBody>
      </p:sp>
    </p:spTree>
    <p:extLst>
      <p:ext uri="{BB962C8B-B14F-4D97-AF65-F5344CB8AC3E}">
        <p14:creationId xmlns:p14="http://schemas.microsoft.com/office/powerpoint/2010/main" val="55478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95401" y="1205948"/>
            <a:ext cx="9601196" cy="4669920"/>
          </a:xfrm>
        </p:spPr>
        <p:txBody>
          <a:bodyPr>
            <a:normAutofit/>
          </a:bodyPr>
          <a:lstStyle/>
          <a:p>
            <a:pPr algn="just">
              <a:lnSpc>
                <a:spcPct val="107000"/>
              </a:lnSpc>
              <a:spcAft>
                <a:spcPts val="800"/>
              </a:spcAft>
            </a:pPr>
            <a:r>
              <a:rPr lang="en-IN" b="1" dirty="0">
                <a:solidFill>
                  <a:schemeClr val="tx1">
                    <a:lumMod val="95000"/>
                    <a:lumOff val="5000"/>
                  </a:schemeClr>
                </a:solidFill>
                <a:latin typeface="Century" panose="02040604050505020304" pitchFamily="18" charset="0"/>
                <a:ea typeface="Calibri" panose="020F0502020204030204" pitchFamily="34" charset="0"/>
                <a:cs typeface="Calibri" panose="020F0502020204030204" pitchFamily="34" charset="0"/>
              </a:rPr>
              <a:t>Utilitarian value: </a:t>
            </a:r>
            <a:r>
              <a:rPr lang="en-IN"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rPr>
              <a:t>Utilitarian value is an objective value which provides some functional benefits to the consumers and helps consumers to accomplish practical tasks.</a:t>
            </a:r>
          </a:p>
          <a:p>
            <a:pPr algn="just">
              <a:lnSpc>
                <a:spcPct val="107000"/>
              </a:lnSpc>
              <a:spcAft>
                <a:spcPts val="800"/>
              </a:spcAft>
            </a:pPr>
            <a:r>
              <a:rPr lang="en-IN" b="1"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rPr>
              <a:t>Hedonistic value:</a:t>
            </a:r>
            <a:r>
              <a:rPr lang="en-IN"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rPr>
              <a:t> Hedonistic value is subjective (Psychological) value which provides an experiential satisfaction. In other words, the immediate psychological gratification that comes from experiencing some activity or from consumption of a </a:t>
            </a:r>
            <a:r>
              <a:rPr lang="en-IN" dirty="0" smtClean="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rPr>
              <a:t>product</a:t>
            </a:r>
            <a:endParaRPr lang="en-IN" sz="4000" dirty="0" smtClean="0"/>
          </a:p>
          <a:p>
            <a:pPr algn="just">
              <a:lnSpc>
                <a:spcPct val="107000"/>
              </a:lnSpc>
              <a:spcAft>
                <a:spcPts val="800"/>
              </a:spcAft>
            </a:pPr>
            <a:endParaRPr lang="en-IN" sz="1400"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18010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BA744A-F1F1-4558-A624-6D103F73884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83565" y="1785731"/>
            <a:ext cx="7179013" cy="3472775"/>
          </a:xfrm>
          <a:prstGeom prst="rect">
            <a:avLst/>
          </a:prstGeom>
          <a:noFill/>
          <a:ln>
            <a:noFill/>
          </a:ln>
        </p:spPr>
      </p:pic>
    </p:spTree>
    <p:extLst>
      <p:ext uri="{BB962C8B-B14F-4D97-AF65-F5344CB8AC3E}">
        <p14:creationId xmlns:p14="http://schemas.microsoft.com/office/powerpoint/2010/main" val="19073497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4">
                    <a:lumMod val="50000"/>
                  </a:schemeClr>
                </a:solidFill>
                <a:latin typeface="Bahnschrift SemiBold" panose="020B0502040204020203" pitchFamily="34" charset="0"/>
              </a:rPr>
              <a:t>Problem Analysis</a:t>
            </a:r>
            <a:endParaRPr lang="en-IN" dirty="0">
              <a:solidFill>
                <a:schemeClr val="accent4">
                  <a:lumMod val="50000"/>
                </a:schemeClr>
              </a:solidFill>
              <a:latin typeface="Bahnschrift SemiBold" panose="020B0502040204020203" pitchFamily="34" charset="0"/>
            </a:endParaRPr>
          </a:p>
        </p:txBody>
      </p:sp>
      <p:sp>
        <p:nvSpPr>
          <p:cNvPr id="3" name="Content Placeholder 2"/>
          <p:cNvSpPr>
            <a:spLocks noGrp="1"/>
          </p:cNvSpPr>
          <p:nvPr>
            <p:ph idx="1"/>
          </p:nvPr>
        </p:nvSpPr>
        <p:spPr/>
        <p:txBody>
          <a:bodyPr>
            <a:normAutofit fontScale="85000" lnSpcReduction="10000"/>
          </a:bodyPr>
          <a:lstStyle/>
          <a:p>
            <a:pPr algn="just">
              <a:lnSpc>
                <a:spcPct val="107000"/>
              </a:lnSpc>
              <a:spcAft>
                <a:spcPts val="800"/>
              </a:spcAft>
              <a:buNone/>
            </a:pPr>
            <a:r>
              <a:rPr lang="en-IN" dirty="0" smtClean="0">
                <a:solidFill>
                  <a:schemeClr val="tx1">
                    <a:lumMod val="95000"/>
                    <a:lumOff val="5000"/>
                  </a:schemeClr>
                </a:solidFill>
                <a:latin typeface="Century" pitchFamily="18" charset="0"/>
                <a:ea typeface="Calibri" panose="020F0502020204030204" pitchFamily="34" charset="0"/>
                <a:cs typeface="Times New Roman" panose="02020603050405020304" pitchFamily="18" charset="0"/>
              </a:rPr>
              <a:t>    The </a:t>
            </a:r>
            <a:r>
              <a:rPr lang="en-IN" dirty="0">
                <a:solidFill>
                  <a:schemeClr val="tx1">
                    <a:lumMod val="95000"/>
                    <a:lumOff val="5000"/>
                  </a:schemeClr>
                </a:solidFill>
                <a:latin typeface="Century" pitchFamily="18" charset="0"/>
                <a:ea typeface="Calibri" panose="020F0502020204030204" pitchFamily="34" charset="0"/>
                <a:cs typeface="Times New Roman" panose="02020603050405020304" pitchFamily="18" charset="0"/>
              </a:rPr>
              <a:t>problem statement shows how customers form expectations on technology based self-service quality and suggested five main attributes of ecommerce store quality, that are </a:t>
            </a:r>
            <a:r>
              <a:rPr lang="en-IN" dirty="0">
                <a:solidFill>
                  <a:schemeClr val="tx1">
                    <a:lumMod val="95000"/>
                    <a:lumOff val="5000"/>
                  </a:schemeClr>
                </a:solidFill>
                <a:latin typeface="Century" pitchFamily="18" charset="0"/>
                <a:ea typeface="Calibri" panose="020F0502020204030204" pitchFamily="34" charset="0"/>
                <a:cs typeface="Calibri" panose="020F0502020204030204" pitchFamily="34" charset="0"/>
              </a:rPr>
              <a:t>service quality, system quality, information quality, trust and net benefit. </a:t>
            </a:r>
          </a:p>
          <a:p>
            <a:pPr algn="just">
              <a:lnSpc>
                <a:spcPct val="107000"/>
              </a:lnSpc>
              <a:spcAft>
                <a:spcPts val="800"/>
              </a:spcAft>
              <a:buNone/>
            </a:pPr>
            <a:r>
              <a:rPr lang="en-IN" spc="5" dirty="0">
                <a:solidFill>
                  <a:schemeClr val="tx1">
                    <a:lumMod val="95000"/>
                    <a:lumOff val="5000"/>
                  </a:schemeClr>
                </a:solidFill>
                <a:latin typeface="Century" pitchFamily="18" charset="0"/>
                <a:ea typeface="Calibri" panose="020F0502020204030204" pitchFamily="34" charset="0"/>
                <a:cs typeface="Open Sans" panose="020B0606030504020204" pitchFamily="34" charset="0"/>
              </a:rPr>
              <a:t>     Many businesses focus on customer loyalty programs to remain competitive in today's marketplaces and explore innovative ways to keep their existing customers engaged. Customer retention is a simple concept. Yet, it often requires effort from every department to improve the customer experience and build lasting trust. So, what is customer retention and why it is so important. Let’s know about it by analysing the problem.</a:t>
            </a:r>
            <a:endParaRPr lang="en-IN" dirty="0">
              <a:solidFill>
                <a:schemeClr val="tx1">
                  <a:lumMod val="95000"/>
                  <a:lumOff val="5000"/>
                </a:schemeClr>
              </a:solidFill>
              <a:latin typeface="Century" pitchFamily="18" charset="0"/>
            </a:endParaRPr>
          </a:p>
          <a:p>
            <a:endParaRPr lang="en-IN" dirty="0"/>
          </a:p>
        </p:txBody>
      </p:sp>
    </p:spTree>
    <p:extLst>
      <p:ext uri="{BB962C8B-B14F-4D97-AF65-F5344CB8AC3E}">
        <p14:creationId xmlns:p14="http://schemas.microsoft.com/office/powerpoint/2010/main" val="3199555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99930" y="972796"/>
            <a:ext cx="10084904" cy="4070345"/>
          </a:xfrm>
          <a:prstGeom prst="rect">
            <a:avLst/>
          </a:prstGeom>
        </p:spPr>
        <p:txBody>
          <a:bodyPr wrap="square">
            <a:spAutoFit/>
          </a:bodyPr>
          <a:lstStyle/>
          <a:p>
            <a:pPr algn="just">
              <a:lnSpc>
                <a:spcPct val="115000"/>
              </a:lnSpc>
              <a:spcAft>
                <a:spcPts val="800"/>
              </a:spcAft>
            </a:pPr>
            <a:r>
              <a:rPr lang="en-IN" sz="2800" b="1" dirty="0">
                <a:solidFill>
                  <a:schemeClr val="accent4">
                    <a:lumMod val="50000"/>
                  </a:schemeClr>
                </a:solidFill>
                <a:latin typeface="Bahnschrift SemiBold" panose="020B0502040204020203" pitchFamily="34" charset="0"/>
                <a:ea typeface="Calibri" panose="020F0502020204030204" pitchFamily="34" charset="0"/>
                <a:cs typeface="Times New Roman" panose="02020603050405020304" pitchFamily="18" charset="0"/>
              </a:rPr>
              <a:t>Understanding Customer Retention</a:t>
            </a:r>
            <a:endParaRPr lang="en-IN" sz="2000" dirty="0">
              <a:solidFill>
                <a:schemeClr val="accent4">
                  <a:lumMod val="50000"/>
                </a:schemeClr>
              </a:solidFill>
              <a:latin typeface="Bahnschrift SemiBold" panose="020B0502040204020203" pitchFamily="34" charset="0"/>
              <a:ea typeface="Calibri" panose="020F0502020204030204" pitchFamily="34" charset="0"/>
              <a:cs typeface="Times New Roman" panose="02020603050405020304" pitchFamily="18" charset="0"/>
            </a:endParaRPr>
          </a:p>
          <a:p>
            <a:pPr algn="just">
              <a:lnSpc>
                <a:spcPct val="115000"/>
              </a:lnSpc>
              <a:spcBef>
                <a:spcPts val="375"/>
              </a:spcBef>
              <a:spcAft>
                <a:spcPts val="1800"/>
              </a:spcAft>
            </a:pPr>
            <a:r>
              <a:rPr lang="en-IN" dirty="0">
                <a:latin typeface="Calibri" panose="020F0502020204030204" pitchFamily="34" charset="0"/>
                <a:ea typeface="Times New Roman" panose="02020603050405020304" pitchFamily="18" charset="0"/>
                <a:cs typeface="Arial" panose="020B0604020202020204" pitchFamily="34" charset="0"/>
              </a:rPr>
              <a:t>Customer retention is a metric that measures customer loyalty, or the ability for an organization to keep its customers over time. In addition to identifying the number of loyal customers, customer retention can reflect or predict customer satisfaction, repurchase behaviour, customer engagement and emotional ties to a brand.</a:t>
            </a:r>
            <a:endParaRPr lang="en-IN" dirty="0">
              <a:latin typeface="Times New Roman" panose="02020603050405020304" pitchFamily="18" charset="0"/>
              <a:ea typeface="Times New Roman" panose="02020603050405020304" pitchFamily="18" charset="0"/>
            </a:endParaRPr>
          </a:p>
          <a:p>
            <a:pPr algn="just">
              <a:lnSpc>
                <a:spcPct val="115000"/>
              </a:lnSpc>
              <a:spcBef>
                <a:spcPts val="1800"/>
              </a:spcBef>
              <a:spcAft>
                <a:spcPts val="1800"/>
              </a:spcAft>
            </a:pPr>
            <a:r>
              <a:rPr lang="en-IN" dirty="0">
                <a:latin typeface="Calibri" panose="020F0502020204030204" pitchFamily="34" charset="0"/>
                <a:ea typeface="Times New Roman" panose="02020603050405020304" pitchFamily="18" charset="0"/>
                <a:cs typeface="Arial" panose="020B0604020202020204" pitchFamily="34" charset="0"/>
              </a:rPr>
              <a:t>While customer relationships typically begin with an initial interaction, customer retention metrics are related to the first purchase made by a customer and include all subsequent interactions. Once customer retention is measured, organizations can use this feedback to perform data analysis on components of customer experience and customer success. For example, if a drop in customer retention is reported, an organization can use this to help identify the root cause and adjust its product offerings.</a:t>
            </a:r>
            <a:endParaRPr lang="en-IN"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4958467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681</TotalTime>
  <Words>2734</Words>
  <Application>Microsoft Office PowerPoint</Application>
  <PresentationFormat>Widescreen</PresentationFormat>
  <Paragraphs>149</Paragraphs>
  <Slides>38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38</vt:i4>
      </vt:variant>
    </vt:vector>
  </HeadingPairs>
  <TitlesOfParts>
    <vt:vector size="50" baseType="lpstr">
      <vt:lpstr>Arial</vt:lpstr>
      <vt:lpstr>Arial Rounded MT Bold</vt:lpstr>
      <vt:lpstr>Bahnschrift SemiBold</vt:lpstr>
      <vt:lpstr>Bahnschrift SemiBold Condensed</vt:lpstr>
      <vt:lpstr>Calibri</vt:lpstr>
      <vt:lpstr>Cambria</vt:lpstr>
      <vt:lpstr>Century</vt:lpstr>
      <vt:lpstr>Garamond</vt:lpstr>
      <vt:lpstr>Open Sans</vt:lpstr>
      <vt:lpstr>Symbol</vt:lpstr>
      <vt:lpstr>Times New Roman</vt:lpstr>
      <vt:lpstr>Organic</vt:lpstr>
      <vt:lpstr>Customer Retention Data</vt:lpstr>
      <vt:lpstr>PowerPoint Presentation</vt:lpstr>
      <vt:lpstr>Overview</vt:lpstr>
      <vt:lpstr>Introduction</vt:lpstr>
      <vt:lpstr>Problem Statement</vt:lpstr>
      <vt:lpstr>PowerPoint Presentation</vt:lpstr>
      <vt:lpstr>PowerPoint Presentation</vt:lpstr>
      <vt:lpstr>Problem Analysis</vt:lpstr>
      <vt:lpstr>PowerPoint Presentation</vt:lpstr>
      <vt:lpstr>PowerPoint Presentation</vt:lpstr>
      <vt:lpstr>PowerPoint Presentation</vt:lpstr>
      <vt:lpstr>PowerPoint Presentation</vt:lpstr>
      <vt:lpstr>PowerPoint Presentation</vt:lpstr>
      <vt:lpstr>PowerPoint Presentation</vt:lpstr>
      <vt:lpstr>Data Visualizations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Conclusions</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21</cp:revision>
  <dcterms:created xsi:type="dcterms:W3CDTF">2022-08-16T08:22:53Z</dcterms:created>
  <dcterms:modified xsi:type="dcterms:W3CDTF">2022-08-20T17:02:04Z</dcterms:modified>
</cp:coreProperties>
</file>

<file path=docProps/thumbnail.jpeg>
</file>